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9" r:id="rId1"/>
    <p:sldMasterId id="2147484083" r:id="rId2"/>
    <p:sldMasterId id="2147484205" r:id="rId3"/>
  </p:sldMasterIdLst>
  <p:notesMasterIdLst>
    <p:notesMasterId r:id="rId19"/>
  </p:notesMasterIdLst>
  <p:sldIdLst>
    <p:sldId id="256" r:id="rId4"/>
    <p:sldId id="258" r:id="rId5"/>
    <p:sldId id="260" r:id="rId6"/>
    <p:sldId id="259" r:id="rId7"/>
    <p:sldId id="257" r:id="rId8"/>
    <p:sldId id="265" r:id="rId9"/>
    <p:sldId id="263" r:id="rId10"/>
    <p:sldId id="273" r:id="rId11"/>
    <p:sldId id="269" r:id="rId12"/>
    <p:sldId id="270" r:id="rId13"/>
    <p:sldId id="274" r:id="rId14"/>
    <p:sldId id="268" r:id="rId15"/>
    <p:sldId id="267"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5CF9ED-9A83-498A-8F32-D2521F1636F6}">
          <p14:sldIdLst/>
        </p14:section>
        <p14:section name="Title Slide" id="{9E83461A-3307-480D-BB1A-ADF0917C90B7}">
          <p14:sldIdLst>
            <p14:sldId id="256"/>
          </p14:sldIdLst>
        </p14:section>
        <p14:section name="Dataset Overview" id="{B95EBD54-CF58-4BE7-8FA3-55FB0489D01C}">
          <p14:sldIdLst>
            <p14:sldId id="258"/>
            <p14:sldId id="260"/>
            <p14:sldId id="259"/>
          </p14:sldIdLst>
        </p14:section>
        <p14:section name="Demographics" id="{42F17175-57BA-4A3D-BDD5-1BDD9AA3BBD3}">
          <p14:sldIdLst>
            <p14:sldId id="257"/>
          </p14:sldIdLst>
        </p14:section>
        <p14:section name="Panic Attack Patterns" id="{D4F279D4-6A82-4503-BB7C-B3BB59046711}">
          <p14:sldIdLst>
            <p14:sldId id="265"/>
            <p14:sldId id="263"/>
            <p14:sldId id="273"/>
          </p14:sldIdLst>
        </p14:section>
        <p14:section name="Symptoms Analysis" id="{D4C142C5-0B68-41ED-A120-06F5611DB422}">
          <p14:sldIdLst>
            <p14:sldId id="269"/>
          </p14:sldIdLst>
        </p14:section>
        <p14:section name="Lifestyle Factors" id="{5745B97C-FBC7-41DF-BF8E-E8A3D54FDDED}">
          <p14:sldIdLst>
            <p14:sldId id="270"/>
            <p14:sldId id="274"/>
            <p14:sldId id="268"/>
          </p14:sldIdLst>
        </p14:section>
        <p14:section name="Panic Score Insights" id="{5FB7A1C9-E000-4427-99A5-B1E4C6BFEF6D}">
          <p14:sldIdLst>
            <p14:sldId id="267"/>
          </p14:sldIdLst>
        </p14:section>
        <p14:section name="Conclusions &amp; Recommendations" id="{55A26453-8816-4F90-AB79-7AE228BD606A}">
          <p14:sldIdLst>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43926-2787-4686-9665-297C0F58FEF2}" type="datetimeFigureOut">
              <a:rPr lang="en-IN" smtClean="0"/>
              <a:t>14-09-2025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B9DE8-88A5-4D39-8D5F-1A967F5EB55A}" type="slidenum">
              <a:rPr lang="en-IN" smtClean="0"/>
              <a:t>‹#›</a:t>
            </a:fld>
            <a:endParaRPr lang="en-IN" dirty="0"/>
          </a:p>
        </p:txBody>
      </p:sp>
    </p:spTree>
    <p:extLst>
      <p:ext uri="{BB962C8B-B14F-4D97-AF65-F5344CB8AC3E}">
        <p14:creationId xmlns:p14="http://schemas.microsoft.com/office/powerpoint/2010/main" val="361255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AB9DE8-88A5-4D39-8D5F-1A967F5EB55A}" type="slidenum">
              <a:rPr lang="en-IN" smtClean="0"/>
              <a:t>9</a:t>
            </a:fld>
            <a:endParaRPr lang="en-IN" dirty="0"/>
          </a:p>
        </p:txBody>
      </p:sp>
    </p:spTree>
    <p:extLst>
      <p:ext uri="{BB962C8B-B14F-4D97-AF65-F5344CB8AC3E}">
        <p14:creationId xmlns:p14="http://schemas.microsoft.com/office/powerpoint/2010/main" val="285437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ertificate">
    <p:bg>
      <p:bgPr>
        <a:gradFill flip="none" rotWithShape="1">
          <a:gsLst>
            <a:gs pos="100000">
              <a:schemeClr val="accent2"/>
            </a:gs>
            <a:gs pos="0">
              <a:schemeClr val="accent1"/>
            </a:gs>
          </a:gsLst>
          <a:lin ang="18900000" scaled="1"/>
          <a:tileRect/>
        </a:gradFill>
        <a:effectLst/>
      </p:bgPr>
    </p:bg>
    <p:spTree>
      <p:nvGrpSpPr>
        <p:cNvPr id="1" name=""/>
        <p:cNvGrpSpPr/>
        <p:nvPr/>
      </p:nvGrpSpPr>
      <p:grpSpPr>
        <a:xfrm>
          <a:off x="0" y="0"/>
          <a:ext cx="0" cy="0"/>
          <a:chOff x="0" y="0"/>
          <a:chExt cx="0" cy="0"/>
        </a:xfrm>
      </p:grpSpPr>
      <p:pic>
        <p:nvPicPr>
          <p:cNvPr id="5" name="Picture 4" descr="A white circle with black background&#10;&#10;Description automatically generated">
            <a:extLst>
              <a:ext uri="{FF2B5EF4-FFF2-40B4-BE49-F238E27FC236}">
                <a16:creationId xmlns:a16="http://schemas.microsoft.com/office/drawing/2014/main" id="{9F3BC9D1-51E2-1573-7CBA-4F926E0740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69455" y="0"/>
            <a:ext cx="11453091" cy="6858001"/>
          </a:xfrm>
          <a:custGeom>
            <a:avLst/>
            <a:gdLst>
              <a:gd name="connsiteX0" fmla="*/ 0 w 9448800"/>
              <a:gd name="connsiteY0" fmla="*/ 0 h 7772401"/>
              <a:gd name="connsiteX1" fmla="*/ 9448800 w 9448800"/>
              <a:gd name="connsiteY1" fmla="*/ 0 h 7772401"/>
              <a:gd name="connsiteX2" fmla="*/ 9448800 w 9448800"/>
              <a:gd name="connsiteY2" fmla="*/ 7772401 h 7772401"/>
              <a:gd name="connsiteX3" fmla="*/ 0 w 9448800"/>
              <a:gd name="connsiteY3" fmla="*/ 7772401 h 7772401"/>
            </a:gdLst>
            <a:ahLst/>
            <a:cxnLst>
              <a:cxn ang="0">
                <a:pos x="connsiteX0" y="connsiteY0"/>
              </a:cxn>
              <a:cxn ang="0">
                <a:pos x="connsiteX1" y="connsiteY1"/>
              </a:cxn>
              <a:cxn ang="0">
                <a:pos x="connsiteX2" y="connsiteY2"/>
              </a:cxn>
              <a:cxn ang="0">
                <a:pos x="connsiteX3" y="connsiteY3"/>
              </a:cxn>
            </a:cxnLst>
            <a:rect l="l" t="t" r="r" b="b"/>
            <a:pathLst>
              <a:path w="9448800" h="7772401">
                <a:moveTo>
                  <a:pt x="0" y="0"/>
                </a:moveTo>
                <a:lnTo>
                  <a:pt x="9448800" y="0"/>
                </a:lnTo>
                <a:lnTo>
                  <a:pt x="9448800" y="7772401"/>
                </a:lnTo>
                <a:lnTo>
                  <a:pt x="0" y="7772401"/>
                </a:lnTo>
                <a:close/>
              </a:path>
            </a:pathLst>
          </a:custGeom>
        </p:spPr>
      </p:pic>
      <p:cxnSp>
        <p:nvCxnSpPr>
          <p:cNvPr id="35" name="Straight Connector 34">
            <a:extLst>
              <a:ext uri="{FF2B5EF4-FFF2-40B4-BE49-F238E27FC236}">
                <a16:creationId xmlns:a16="http://schemas.microsoft.com/office/drawing/2014/main" id="{C8C85D55-B9BF-8AC5-BF9D-81A20C2F38DF}"/>
              </a:ext>
            </a:extLst>
          </p:cNvPr>
          <p:cNvCxnSpPr>
            <a:cxnSpLocks/>
          </p:cNvCxnSpPr>
          <p:nvPr/>
        </p:nvCxnSpPr>
        <p:spPr>
          <a:xfrm>
            <a:off x="3336636" y="5640412"/>
            <a:ext cx="26489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7EF2B01-DDF2-D522-F00D-AF3B3EBC1292}"/>
              </a:ext>
            </a:extLst>
          </p:cNvPr>
          <p:cNvCxnSpPr>
            <a:cxnSpLocks/>
          </p:cNvCxnSpPr>
          <p:nvPr/>
        </p:nvCxnSpPr>
        <p:spPr>
          <a:xfrm>
            <a:off x="6206375" y="5640412"/>
            <a:ext cx="26489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48DFB07-96BF-4596-6B8A-2490A6794CEF}"/>
              </a:ext>
            </a:extLst>
          </p:cNvPr>
          <p:cNvSpPr>
            <a:spLocks noGrp="1"/>
          </p:cNvSpPr>
          <p:nvPr>
            <p:ph type="title"/>
          </p:nvPr>
        </p:nvSpPr>
        <p:spPr>
          <a:xfrm>
            <a:off x="773119" y="2777449"/>
            <a:ext cx="10634679" cy="1307054"/>
          </a:xfrm>
        </p:spPr>
        <p:txBody>
          <a:bodyPr/>
          <a:lstStyle>
            <a:lvl1pPr>
              <a:lnSpc>
                <a:spcPct val="85000"/>
              </a:lnSpc>
              <a:defRPr sz="5294" cap="all" baseline="0">
                <a:solidFill>
                  <a:schemeClr val="accent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C35C1E30-0CC6-6E56-27F8-4A1FBD8AEF73}"/>
              </a:ext>
            </a:extLst>
          </p:cNvPr>
          <p:cNvSpPr>
            <a:spLocks noGrp="1"/>
          </p:cNvSpPr>
          <p:nvPr>
            <p:ph type="body" sz="quarter" idx="10" hasCustomPrompt="1"/>
          </p:nvPr>
        </p:nvSpPr>
        <p:spPr>
          <a:xfrm>
            <a:off x="1895302" y="822959"/>
            <a:ext cx="8390313" cy="725744"/>
          </a:xfrm>
          <a:prstGeom prst="rect">
            <a:avLst/>
          </a:prstGeom>
        </p:spPr>
        <p:txBody>
          <a:bodyPr anchor="b" anchorCtr="0">
            <a:noAutofit/>
          </a:bodyPr>
          <a:lstStyle>
            <a:lvl1pPr>
              <a:lnSpc>
                <a:spcPct val="110000"/>
              </a:lnSpc>
              <a:spcBef>
                <a:spcPts val="0"/>
              </a:spcBef>
              <a:defRPr sz="2118" b="1" cap="all" baseline="0">
                <a:solidFill>
                  <a:schemeClr val="accent2">
                    <a:lumMod val="75000"/>
                  </a:schemeClr>
                </a:solidFill>
                <a:latin typeface="+mj-lt"/>
              </a:defRPr>
            </a:lvl1pPr>
            <a:lvl2pPr>
              <a:defRPr>
                <a:solidFill>
                  <a:srgbClr val="FF0000"/>
                </a:solidFill>
                <a:latin typeface="+mj-lt"/>
              </a:defRPr>
            </a:lvl2pPr>
            <a:lvl3pPr>
              <a:defRPr>
                <a:solidFill>
                  <a:srgbClr val="FF0000"/>
                </a:solidFill>
                <a:latin typeface="+mj-lt"/>
              </a:defRPr>
            </a:lvl3pPr>
            <a:lvl4pPr>
              <a:defRPr>
                <a:solidFill>
                  <a:srgbClr val="FF0000"/>
                </a:solidFill>
                <a:latin typeface="+mj-lt"/>
              </a:defRPr>
            </a:lvl4pPr>
            <a:lvl5pPr>
              <a:defRPr>
                <a:solidFill>
                  <a:srgbClr val="FF0000"/>
                </a:solidFill>
                <a:latin typeface="+mj-lt"/>
              </a:defRPr>
            </a:lvl5pPr>
          </a:lstStyle>
          <a:p>
            <a:pPr lvl="0"/>
            <a:r>
              <a:rPr lang="en-US" dirty="0"/>
              <a:t>Click to add text</a:t>
            </a:r>
          </a:p>
        </p:txBody>
      </p:sp>
      <p:sp>
        <p:nvSpPr>
          <p:cNvPr id="19" name="Text Placeholder 18">
            <a:extLst>
              <a:ext uri="{FF2B5EF4-FFF2-40B4-BE49-F238E27FC236}">
                <a16:creationId xmlns:a16="http://schemas.microsoft.com/office/drawing/2014/main" id="{5A625923-D4EB-C31B-A300-4A5E68D3B4C0}"/>
              </a:ext>
            </a:extLst>
          </p:cNvPr>
          <p:cNvSpPr>
            <a:spLocks noGrp="1"/>
          </p:cNvSpPr>
          <p:nvPr>
            <p:ph type="body" sz="quarter" idx="11" hasCustomPrompt="1"/>
          </p:nvPr>
        </p:nvSpPr>
        <p:spPr>
          <a:xfrm>
            <a:off x="1895302" y="2080692"/>
            <a:ext cx="8390313" cy="411480"/>
          </a:xfrm>
          <a:prstGeom prst="rect">
            <a:avLst/>
          </a:prstGeom>
        </p:spPr>
        <p:txBody>
          <a:bodyPr anchor="b" anchorCtr="0">
            <a:noAutofit/>
          </a:bodyPr>
          <a:lstStyle>
            <a:lvl1pPr>
              <a:lnSpc>
                <a:spcPct val="103000"/>
              </a:lnSpc>
              <a:spcBef>
                <a:spcPts val="0"/>
              </a:spcBef>
              <a:defRPr sz="1235" cap="none" baseline="0">
                <a:solidFill>
                  <a:schemeClr val="tx1"/>
                </a:solidFill>
              </a:defRPr>
            </a:lvl1pPr>
            <a:lvl2pPr>
              <a:lnSpc>
                <a:spcPct val="103000"/>
              </a:lnSpc>
              <a:defRPr sz="1235">
                <a:solidFill>
                  <a:srgbClr val="FF0000"/>
                </a:solidFill>
              </a:defRPr>
            </a:lvl2pPr>
            <a:lvl3pPr>
              <a:lnSpc>
                <a:spcPct val="103000"/>
              </a:lnSpc>
              <a:defRPr sz="1235">
                <a:solidFill>
                  <a:srgbClr val="FF0000"/>
                </a:solidFill>
              </a:defRPr>
            </a:lvl3pPr>
            <a:lvl4pPr>
              <a:lnSpc>
                <a:spcPct val="103000"/>
              </a:lnSpc>
              <a:defRPr sz="1235">
                <a:solidFill>
                  <a:srgbClr val="FF0000"/>
                </a:solidFill>
              </a:defRPr>
            </a:lvl4pPr>
            <a:lvl5pPr>
              <a:lnSpc>
                <a:spcPct val="103000"/>
              </a:lnSpc>
              <a:defRPr sz="1235">
                <a:solidFill>
                  <a:srgbClr val="FF0000"/>
                </a:solidFill>
              </a:defRPr>
            </a:lvl5pPr>
          </a:lstStyle>
          <a:p>
            <a:pPr lvl="0"/>
            <a:r>
              <a:rPr lang="en-US" dirty="0"/>
              <a:t>Click add text</a:t>
            </a:r>
          </a:p>
        </p:txBody>
      </p:sp>
      <p:sp>
        <p:nvSpPr>
          <p:cNvPr id="23" name="Text Placeholder 22">
            <a:extLst>
              <a:ext uri="{FF2B5EF4-FFF2-40B4-BE49-F238E27FC236}">
                <a16:creationId xmlns:a16="http://schemas.microsoft.com/office/drawing/2014/main" id="{2A0BC91D-2A9D-0861-D81E-4AFE73952296}"/>
              </a:ext>
            </a:extLst>
          </p:cNvPr>
          <p:cNvSpPr>
            <a:spLocks noGrp="1"/>
          </p:cNvSpPr>
          <p:nvPr>
            <p:ph type="body" sz="quarter" idx="13" hasCustomPrompt="1"/>
          </p:nvPr>
        </p:nvSpPr>
        <p:spPr>
          <a:xfrm>
            <a:off x="1895302" y="4345881"/>
            <a:ext cx="8390313" cy="407394"/>
          </a:xfrm>
          <a:prstGeom prst="rect">
            <a:avLst/>
          </a:prstGeom>
        </p:spPr>
        <p:txBody>
          <a:bodyPr>
            <a:noAutofit/>
          </a:bodyPr>
          <a:lstStyle>
            <a:lvl1pPr>
              <a:lnSpc>
                <a:spcPct val="103000"/>
              </a:lnSpc>
              <a:spcBef>
                <a:spcPts val="0"/>
              </a:spcBef>
              <a:defRPr sz="1235">
                <a:solidFill>
                  <a:schemeClr val="tx1"/>
                </a:solidFill>
              </a:defRPr>
            </a:lvl1pPr>
          </a:lstStyle>
          <a:p>
            <a:pPr lvl="0"/>
            <a:r>
              <a:rPr lang="en-US" dirty="0"/>
              <a:t>Click to add text</a:t>
            </a:r>
          </a:p>
        </p:txBody>
      </p:sp>
      <p:sp>
        <p:nvSpPr>
          <p:cNvPr id="25" name="Text Placeholder 24">
            <a:extLst>
              <a:ext uri="{FF2B5EF4-FFF2-40B4-BE49-F238E27FC236}">
                <a16:creationId xmlns:a16="http://schemas.microsoft.com/office/drawing/2014/main" id="{770FB9E8-1FA2-1BB9-8CD5-7ED5791C8A71}"/>
              </a:ext>
            </a:extLst>
          </p:cNvPr>
          <p:cNvSpPr>
            <a:spLocks noGrp="1"/>
          </p:cNvSpPr>
          <p:nvPr>
            <p:ph type="body" sz="quarter" idx="14" hasCustomPrompt="1"/>
          </p:nvPr>
        </p:nvSpPr>
        <p:spPr>
          <a:xfrm>
            <a:off x="3336175" y="5245784"/>
            <a:ext cx="2648989" cy="338866"/>
          </a:xfrm>
          <a:prstGeom prst="rect">
            <a:avLst/>
          </a:prstGeom>
        </p:spPr>
        <p:txBody>
          <a:bodyPr anchor="ctr" anchorCtr="0">
            <a:noAutofit/>
          </a:bodyPr>
          <a:lstStyle>
            <a:lvl1pPr algn="ctr">
              <a:lnSpc>
                <a:spcPct val="103000"/>
              </a:lnSpc>
              <a:spcBef>
                <a:spcPts val="0"/>
              </a:spcBef>
              <a:defRPr sz="2382">
                <a:solidFill>
                  <a:schemeClr val="tx1"/>
                </a:solidFill>
                <a:latin typeface="Rastanty Cortez" panose="02000506000000020003" pitchFamily="2" charset="0"/>
              </a:defRPr>
            </a:lvl1pPr>
          </a:lstStyle>
          <a:p>
            <a:pPr lvl="0"/>
            <a:r>
              <a:rPr lang="en-US" dirty="0"/>
              <a:t>Click to add text</a:t>
            </a:r>
          </a:p>
        </p:txBody>
      </p:sp>
      <p:sp>
        <p:nvSpPr>
          <p:cNvPr id="27" name="Text Placeholder 26">
            <a:extLst>
              <a:ext uri="{FF2B5EF4-FFF2-40B4-BE49-F238E27FC236}">
                <a16:creationId xmlns:a16="http://schemas.microsoft.com/office/drawing/2014/main" id="{D76EC103-F8A4-4C1F-B558-22E170954D34}"/>
              </a:ext>
            </a:extLst>
          </p:cNvPr>
          <p:cNvSpPr>
            <a:spLocks noGrp="1"/>
          </p:cNvSpPr>
          <p:nvPr>
            <p:ph type="body" sz="quarter" idx="15" hasCustomPrompt="1"/>
          </p:nvPr>
        </p:nvSpPr>
        <p:spPr>
          <a:xfrm>
            <a:off x="3336175" y="5696175"/>
            <a:ext cx="2648989" cy="338866"/>
          </a:xfrm>
          <a:prstGeom prst="rect">
            <a:avLst/>
          </a:prstGeom>
        </p:spPr>
        <p:txBody>
          <a:bodyPr anchor="ctr" anchorCtr="0">
            <a:noAutofit/>
          </a:bodyPr>
          <a:lstStyle>
            <a:lvl1pPr algn="ctr">
              <a:lnSpc>
                <a:spcPct val="103000"/>
              </a:lnSpc>
              <a:spcBef>
                <a:spcPts val="0"/>
              </a:spcBef>
              <a:defRPr sz="927" cap="all" baseline="0">
                <a:solidFill>
                  <a:schemeClr val="tx1"/>
                </a:solidFill>
              </a:defRPr>
            </a:lvl1pPr>
          </a:lstStyle>
          <a:p>
            <a:pPr lvl="0"/>
            <a:r>
              <a:rPr lang="en-US" dirty="0"/>
              <a:t>Click to add text</a:t>
            </a:r>
          </a:p>
        </p:txBody>
      </p:sp>
      <p:sp>
        <p:nvSpPr>
          <p:cNvPr id="29" name="Text Placeholder 28">
            <a:extLst>
              <a:ext uri="{FF2B5EF4-FFF2-40B4-BE49-F238E27FC236}">
                <a16:creationId xmlns:a16="http://schemas.microsoft.com/office/drawing/2014/main" id="{019BAB0D-EE3A-10C2-7CF6-A11A9AA10EA6}"/>
              </a:ext>
            </a:extLst>
          </p:cNvPr>
          <p:cNvSpPr>
            <a:spLocks noGrp="1"/>
          </p:cNvSpPr>
          <p:nvPr>
            <p:ph type="body" sz="quarter" idx="16" hasCustomPrompt="1"/>
          </p:nvPr>
        </p:nvSpPr>
        <p:spPr>
          <a:xfrm>
            <a:off x="6206836" y="5245784"/>
            <a:ext cx="2648989" cy="338866"/>
          </a:xfrm>
          <a:prstGeom prst="rect">
            <a:avLst/>
          </a:prstGeom>
        </p:spPr>
        <p:txBody>
          <a:bodyPr anchor="ctr" anchorCtr="0">
            <a:noAutofit/>
          </a:bodyPr>
          <a:lstStyle>
            <a:lvl1pPr algn="ctr">
              <a:lnSpc>
                <a:spcPct val="103000"/>
              </a:lnSpc>
              <a:spcBef>
                <a:spcPts val="0"/>
              </a:spcBef>
              <a:defRPr sz="1235">
                <a:solidFill>
                  <a:schemeClr val="tx1"/>
                </a:solidFill>
              </a:defRPr>
            </a:lvl1pPr>
          </a:lstStyle>
          <a:p>
            <a:pPr lvl="0"/>
            <a:r>
              <a:rPr lang="en-US" dirty="0"/>
              <a:t>Click to add text</a:t>
            </a:r>
          </a:p>
        </p:txBody>
      </p:sp>
      <p:sp>
        <p:nvSpPr>
          <p:cNvPr id="31" name="Text Placeholder 30">
            <a:extLst>
              <a:ext uri="{FF2B5EF4-FFF2-40B4-BE49-F238E27FC236}">
                <a16:creationId xmlns:a16="http://schemas.microsoft.com/office/drawing/2014/main" id="{E4A8156F-F412-4A2A-7EC4-423DFA33741E}"/>
              </a:ext>
            </a:extLst>
          </p:cNvPr>
          <p:cNvSpPr>
            <a:spLocks noGrp="1"/>
          </p:cNvSpPr>
          <p:nvPr>
            <p:ph type="body" sz="quarter" idx="17" hasCustomPrompt="1"/>
          </p:nvPr>
        </p:nvSpPr>
        <p:spPr>
          <a:xfrm>
            <a:off x="6206836" y="5696175"/>
            <a:ext cx="2648989" cy="338866"/>
          </a:xfrm>
          <a:prstGeom prst="rect">
            <a:avLst/>
          </a:prstGeom>
        </p:spPr>
        <p:txBody>
          <a:bodyPr anchor="ctr" anchorCtr="0">
            <a:noAutofit/>
          </a:bodyPr>
          <a:lstStyle>
            <a:lvl1pPr algn="ctr">
              <a:lnSpc>
                <a:spcPct val="103000"/>
              </a:lnSpc>
              <a:spcBef>
                <a:spcPts val="0"/>
              </a:spcBef>
              <a:defRPr sz="927" cap="all" baseline="0">
                <a:solidFill>
                  <a:schemeClr val="tx1"/>
                </a:solidFill>
              </a:defRPr>
            </a:lvl1pPr>
          </a:lstStyle>
          <a:p>
            <a:pPr lvl="0"/>
            <a:r>
              <a:rPr lang="en-US" dirty="0"/>
              <a:t>Click to add text</a:t>
            </a:r>
          </a:p>
        </p:txBody>
      </p:sp>
    </p:spTree>
    <p:extLst>
      <p:ext uri="{BB962C8B-B14F-4D97-AF65-F5344CB8AC3E}">
        <p14:creationId xmlns:p14="http://schemas.microsoft.com/office/powerpoint/2010/main" val="62907611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2573668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625457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9/14/2025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287762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706128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2223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06939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85552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517829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94491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12301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65D675-890F-455C-BB3E-71DA18A8EC07}" type="datetimeFigureOut">
              <a:rPr lang="en-IN" smtClean="0"/>
              <a:t>14-09-2025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531812" y="4529540"/>
            <a:ext cx="779767" cy="365125"/>
          </a:xfrm>
        </p:spPr>
        <p:txBody>
          <a:bodyPr/>
          <a:lstStyle/>
          <a:p>
            <a:fld id="{54FE8034-AB15-4A80-8E23-F9AE35B8218F}" type="slidenum">
              <a:rPr lang="en-IN" smtClean="0"/>
              <a:t>‹#›</a:t>
            </a:fld>
            <a:endParaRPr lang="en-IN" dirty="0"/>
          </a:p>
        </p:txBody>
      </p:sp>
    </p:spTree>
    <p:extLst>
      <p:ext uri="{BB962C8B-B14F-4D97-AF65-F5344CB8AC3E}">
        <p14:creationId xmlns:p14="http://schemas.microsoft.com/office/powerpoint/2010/main" val="367737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122290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9/14/2025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096164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9/14/2025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831282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9/14/2025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92811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9/14/2025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220855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270241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106956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192962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78986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9/14/2025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79676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5D675-890F-455C-BB3E-71DA18A8EC07}" type="datetimeFigureOut">
              <a:rPr lang="en-IN" smtClean="0"/>
              <a:t>14-09-2025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03045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953769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1757831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24815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52175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530708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4960944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54485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240978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42765855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20368902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06010032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88730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9/14/2025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4020553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9/14/2025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9776243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9/14/2025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1299102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9384436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4073661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62882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9/14/2025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12663826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9/14/2025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818012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9/14/2025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52171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166673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9/14/2025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955494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9/14/2025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738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9/14/2025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028115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051159473"/>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9/14/2025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062609373"/>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dirty="0"/>
              <a:t>Click icon to add picture</a:t>
            </a:r>
          </a:p>
        </p:txBody>
      </p:sp>
      <p:sp>
        <p:nvSpPr>
          <p:cNvPr id="4" name="Rectangle 3">
            <a:extLst>
              <a:ext uri="{FF2B5EF4-FFF2-40B4-BE49-F238E27FC236}">
                <a16:creationId xmlns:a16="http://schemas.microsoft.com/office/drawing/2014/main" id="{6D80952A-DC24-8DFB-F8E3-1AAC5A9D5F6C}"/>
              </a:ext>
            </a:extLst>
          </p:cNvPr>
          <p:cNvSpPr/>
          <p:nvPr/>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9/14/2025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121012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r>
              <a:rPr lang="en-US" dirty="0"/>
              <a:t>Click icon to add picture</a:t>
            </a:r>
          </a:p>
        </p:txBody>
      </p:sp>
      <p:sp>
        <p:nvSpPr>
          <p:cNvPr id="10" name="Oval 9">
            <a:extLst>
              <a:ext uri="{FF2B5EF4-FFF2-40B4-BE49-F238E27FC236}">
                <a16:creationId xmlns:a16="http://schemas.microsoft.com/office/drawing/2014/main" id="{0EDDC100-1ACB-74B7-3CAE-F0DD05CBE963}"/>
              </a:ext>
            </a:extLst>
          </p:cNvPr>
          <p:cNvSpPr/>
          <p:nvPr/>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9/14/2025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169635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dirty="0"/>
              <a:t>Click icon to add picture</a:t>
            </a:r>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24599731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r>
              <a:rPr lang="en-US" dirty="0"/>
              <a:t>Click icon to add picture</a:t>
            </a:r>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9/14/2025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6724757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dirty="0"/>
              <a:t>Click icon to add picture</a:t>
            </a:r>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9/14/2025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380541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37288715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5D675-890F-455C-BB3E-71DA18A8EC07}" type="datetimeFigureOut">
              <a:rPr lang="en-IN" smtClean="0"/>
              <a:t>14-09-2025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5264328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1237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418905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5D675-890F-455C-BB3E-71DA18A8EC07}" type="datetimeFigureOut">
              <a:rPr lang="en-IN" smtClean="0"/>
              <a:t>14-09-2025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915490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3071740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8" name="Footer Placeholder 7"/>
          <p:cNvSpPr>
            <a:spLocks noGrp="1"/>
          </p:cNvSpPr>
          <p:nvPr>
            <p:ph type="ftr" sz="quarter" idx="11"/>
          </p:nvPr>
        </p:nvSpPr>
        <p:spPr/>
        <p:txBody>
          <a:bodyPr/>
          <a:lstStyle/>
          <a:p>
            <a:r>
              <a:rPr lang="en-US"/>
              <a:t>Add footer here</a:t>
            </a:r>
            <a:endParaRPr lang="en-US" dirty="0"/>
          </a:p>
        </p:txBody>
      </p:sp>
      <p:sp>
        <p:nvSpPr>
          <p:cNvPr id="9" name="Slide Number Placeholder 8"/>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25922294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4" name="Footer Placeholder 3"/>
          <p:cNvSpPr>
            <a:spLocks noGrp="1"/>
          </p:cNvSpPr>
          <p:nvPr>
            <p:ph type="ftr" sz="quarter" idx="11"/>
          </p:nvPr>
        </p:nvSpPr>
        <p:spPr/>
        <p:txBody>
          <a:bodyPr/>
          <a:lstStyle/>
          <a:p>
            <a:r>
              <a:rPr lang="en-US"/>
              <a:t>Add footer here</a:t>
            </a:r>
            <a:endParaRPr lang="en-US" dirty="0"/>
          </a:p>
        </p:txBody>
      </p:sp>
      <p:sp>
        <p:nvSpPr>
          <p:cNvPr id="5" name="Slide Number Placeholder 4"/>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0591567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9/14/2025</a:t>
            </a:fld>
            <a:endParaRPr lang="en-US"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4935017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7328393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6" name="Footer Placeholder 5"/>
          <p:cNvSpPr>
            <a:spLocks noGrp="1"/>
          </p:cNvSpPr>
          <p:nvPr>
            <p:ph type="ftr" sz="quarter" idx="11"/>
          </p:nvPr>
        </p:nvSpPr>
        <p:spPr/>
        <p:txBody>
          <a:bodyPr/>
          <a:lstStyle/>
          <a:p>
            <a:r>
              <a:rPr lang="en-US"/>
              <a:t>Add footer here</a:t>
            </a:r>
            <a:endParaRPr lang="en-US" dirty="0"/>
          </a:p>
        </p:txBody>
      </p:sp>
      <p:sp>
        <p:nvSpPr>
          <p:cNvPr id="7" name="Slide Number Placeholder 6"/>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297044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9/14/2025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41019539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4" name="Footer Placeholder 3"/>
          <p:cNvSpPr>
            <a:spLocks noGrp="1"/>
          </p:cNvSpPr>
          <p:nvPr>
            <p:ph type="ftr" sz="quarter" idx="11"/>
          </p:nvPr>
        </p:nvSpPr>
        <p:spPr/>
        <p:txBody>
          <a:bodyPr/>
          <a:lstStyle/>
          <a:p>
            <a:r>
              <a:rPr lang="en-US"/>
              <a:t>Add footer here</a:t>
            </a:r>
            <a:endParaRPr lang="en-US" dirty="0"/>
          </a:p>
        </p:txBody>
      </p:sp>
      <p:sp>
        <p:nvSpPr>
          <p:cNvPr id="5" name="Slide Number Placeholder 4"/>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1432642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6368027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519017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2538809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389927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3840308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4128548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05CC9-ACBC-4F41-893C-06CDEFA85144}" type="datetimeFigureOut">
              <a:rPr lang="en-US" smtClean="0"/>
              <a:pPr/>
              <a:t>9/14/2025</a:t>
            </a:fld>
            <a:endParaRPr lang="en-US" dirty="0"/>
          </a:p>
        </p:txBody>
      </p:sp>
      <p:sp>
        <p:nvSpPr>
          <p:cNvPr id="5" name="Footer Placeholder 4"/>
          <p:cNvSpPr>
            <a:spLocks noGrp="1"/>
          </p:cNvSpPr>
          <p:nvPr>
            <p:ph type="ftr" sz="quarter" idx="11"/>
          </p:nvPr>
        </p:nvSpPr>
        <p:spPr/>
        <p:txBody>
          <a:bodyPr/>
          <a:lstStyle/>
          <a:p>
            <a:r>
              <a:rPr lang="en-US"/>
              <a:t>Add footer here</a:t>
            </a:r>
            <a:endParaRPr lang="en-US" dirty="0"/>
          </a:p>
        </p:txBody>
      </p:sp>
      <p:sp>
        <p:nvSpPr>
          <p:cNvPr id="6" name="Slide Number Placeholder 5"/>
          <p:cNvSpPr>
            <a:spLocks noGrp="1"/>
          </p:cNvSpPr>
          <p:nvPr>
            <p:ph type="sldNum" sz="quarter" idx="12"/>
          </p:nvPr>
        </p:nvSpPr>
        <p:spPr/>
        <p:txBody>
          <a:bodyPr/>
          <a:lstStyle/>
          <a:p>
            <a:fld id="{F4D6F5BC-20F0-430F-85EA-3DE30F119EFB}" type="slidenum">
              <a:rPr lang="en-US" smtClean="0"/>
              <a:pPr/>
              <a:t>‹#›</a:t>
            </a:fld>
            <a:endParaRPr lang="en-US" dirty="0"/>
          </a:p>
        </p:txBody>
      </p:sp>
    </p:spTree>
    <p:extLst>
      <p:ext uri="{BB962C8B-B14F-4D97-AF65-F5344CB8AC3E}">
        <p14:creationId xmlns:p14="http://schemas.microsoft.com/office/powerpoint/2010/main" val="103467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9/14/2025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807499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9/14/2025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dirty="0"/>
              <a:t>Sample Footer Text</a:t>
            </a:r>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101245725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slideLayout" Target="../slideLayouts/slideLayout42.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50" Type="http://schemas.openxmlformats.org/officeDocument/2006/relationships/slideLayout" Target="../slideLayouts/slideLayout53.xml"/><Relationship Id="rId55" Type="http://schemas.openxmlformats.org/officeDocument/2006/relationships/slideLayout" Target="../slideLayouts/slideLayout58.xml"/><Relationship Id="rId7" Type="http://schemas.openxmlformats.org/officeDocument/2006/relationships/slideLayout" Target="../slideLayouts/slideLayout1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theme" Target="../theme/theme2.xml"/><Relationship Id="rId5" Type="http://schemas.openxmlformats.org/officeDocument/2006/relationships/slideLayout" Target="../slideLayouts/slideLayout8.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7249" y="483256"/>
            <a:ext cx="10754592" cy="1754422"/>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C7EBD94-8342-6F80-BFA5-F969A29865B4}"/>
              </a:ext>
            </a:extLst>
          </p:cNvPr>
          <p:cNvSpPr>
            <a:spLocks noGrp="1"/>
          </p:cNvSpPr>
          <p:nvPr>
            <p:ph type="body" idx="1"/>
          </p:nvPr>
        </p:nvSpPr>
        <p:spPr>
          <a:xfrm>
            <a:off x="838969" y="2400548"/>
            <a:ext cx="10772872" cy="37766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165881"/>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Lst>
  <p:txStyles>
    <p:titleStyle>
      <a:lvl1pPr algn="ctr" defTabSz="907725" rtl="0" eaLnBrk="1" latinLnBrk="0" hangingPunct="1">
        <a:lnSpc>
          <a:spcPct val="103000"/>
        </a:lnSpc>
        <a:spcBef>
          <a:spcPct val="0"/>
        </a:spcBef>
        <a:buNone/>
        <a:defRPr sz="3971" b="1" kern="1200">
          <a:solidFill>
            <a:schemeClr val="tx1"/>
          </a:solidFill>
          <a:latin typeface="+mj-lt"/>
          <a:ea typeface="+mj-ea"/>
          <a:cs typeface="+mj-cs"/>
        </a:defRPr>
      </a:lvl1pPr>
    </p:titleStyle>
    <p:bodyStyle>
      <a:lvl1pPr marL="0" indent="0" algn="ctr" defTabSz="907725" rtl="0" eaLnBrk="1" latinLnBrk="0" hangingPunct="1">
        <a:lnSpc>
          <a:spcPct val="103000"/>
        </a:lnSpc>
        <a:spcBef>
          <a:spcPts val="993"/>
        </a:spcBef>
        <a:buFontTx/>
        <a:buNone/>
        <a:defRPr sz="1235" kern="1200">
          <a:solidFill>
            <a:schemeClr val="tx1"/>
          </a:solidFill>
          <a:latin typeface="+mn-lt"/>
          <a:ea typeface="+mn-ea"/>
          <a:cs typeface="+mn-cs"/>
        </a:defRPr>
      </a:lvl1pPr>
      <a:lvl2pPr marL="0" indent="0" algn="ctr" defTabSz="907725" rtl="0" eaLnBrk="1" latinLnBrk="0" hangingPunct="1">
        <a:lnSpc>
          <a:spcPct val="103000"/>
        </a:lnSpc>
        <a:spcBef>
          <a:spcPts val="497"/>
        </a:spcBef>
        <a:buFontTx/>
        <a:buNone/>
        <a:defRPr sz="1235" kern="1200">
          <a:solidFill>
            <a:schemeClr val="tx1"/>
          </a:solidFill>
          <a:latin typeface="+mn-lt"/>
          <a:ea typeface="+mn-ea"/>
          <a:cs typeface="+mn-cs"/>
        </a:defRPr>
      </a:lvl2pPr>
      <a:lvl3pPr marL="0" indent="0" algn="ctr" defTabSz="907725" rtl="0" eaLnBrk="1" latinLnBrk="0" hangingPunct="1">
        <a:lnSpc>
          <a:spcPct val="103000"/>
        </a:lnSpc>
        <a:spcBef>
          <a:spcPts val="0"/>
        </a:spcBef>
        <a:buFontTx/>
        <a:buNone/>
        <a:defRPr sz="1235" kern="1200">
          <a:solidFill>
            <a:schemeClr val="tx1"/>
          </a:solidFill>
          <a:latin typeface="+mn-lt"/>
          <a:ea typeface="+mn-ea"/>
          <a:cs typeface="+mn-cs"/>
        </a:defRPr>
      </a:lvl3pPr>
      <a:lvl4pPr marL="0" indent="0" algn="ctr" defTabSz="907725" rtl="0" eaLnBrk="1" latinLnBrk="0" hangingPunct="1">
        <a:lnSpc>
          <a:spcPct val="103000"/>
        </a:lnSpc>
        <a:spcBef>
          <a:spcPts val="0"/>
        </a:spcBef>
        <a:buFontTx/>
        <a:buNone/>
        <a:defRPr sz="1235" kern="1200">
          <a:solidFill>
            <a:schemeClr val="tx1"/>
          </a:solidFill>
          <a:latin typeface="+mn-lt"/>
          <a:ea typeface="+mn-ea"/>
          <a:cs typeface="+mn-cs"/>
        </a:defRPr>
      </a:lvl4pPr>
      <a:lvl5pPr marL="0" indent="0" algn="ctr" defTabSz="907725" rtl="0" eaLnBrk="1" latinLnBrk="0" hangingPunct="1">
        <a:lnSpc>
          <a:spcPct val="103000"/>
        </a:lnSpc>
        <a:spcBef>
          <a:spcPts val="497"/>
        </a:spcBef>
        <a:buFontTx/>
        <a:buNone/>
        <a:defRPr sz="1235" kern="1200">
          <a:solidFill>
            <a:schemeClr val="tx1"/>
          </a:solidFill>
          <a:latin typeface="+mn-lt"/>
          <a:ea typeface="+mn-ea"/>
          <a:cs typeface="+mn-cs"/>
        </a:defRPr>
      </a:lvl5pPr>
      <a:lvl6pPr marL="2496243" indent="-226931" algn="l" defTabSz="907725" rtl="0" eaLnBrk="1" latinLnBrk="0" hangingPunct="1">
        <a:lnSpc>
          <a:spcPct val="90000"/>
        </a:lnSpc>
        <a:spcBef>
          <a:spcPts val="497"/>
        </a:spcBef>
        <a:buFont typeface="Arial" panose="020B0604020202020204" pitchFamily="34" charset="0"/>
        <a:buChar char="•"/>
        <a:defRPr sz="1787" kern="1200">
          <a:solidFill>
            <a:schemeClr val="tx1"/>
          </a:solidFill>
          <a:latin typeface="+mn-lt"/>
          <a:ea typeface="+mn-ea"/>
          <a:cs typeface="+mn-cs"/>
        </a:defRPr>
      </a:lvl6pPr>
      <a:lvl7pPr marL="2950106" indent="-226931" algn="l" defTabSz="907725" rtl="0" eaLnBrk="1" latinLnBrk="0" hangingPunct="1">
        <a:lnSpc>
          <a:spcPct val="90000"/>
        </a:lnSpc>
        <a:spcBef>
          <a:spcPts val="497"/>
        </a:spcBef>
        <a:buFont typeface="Arial" panose="020B0604020202020204" pitchFamily="34" charset="0"/>
        <a:buChar char="•"/>
        <a:defRPr sz="1787" kern="1200">
          <a:solidFill>
            <a:schemeClr val="tx1"/>
          </a:solidFill>
          <a:latin typeface="+mn-lt"/>
          <a:ea typeface="+mn-ea"/>
          <a:cs typeface="+mn-cs"/>
        </a:defRPr>
      </a:lvl7pPr>
      <a:lvl8pPr marL="3403968" indent="-226931" algn="l" defTabSz="907725" rtl="0" eaLnBrk="1" latinLnBrk="0" hangingPunct="1">
        <a:lnSpc>
          <a:spcPct val="90000"/>
        </a:lnSpc>
        <a:spcBef>
          <a:spcPts val="497"/>
        </a:spcBef>
        <a:buFont typeface="Arial" panose="020B0604020202020204" pitchFamily="34" charset="0"/>
        <a:buChar char="•"/>
        <a:defRPr sz="1787" kern="1200">
          <a:solidFill>
            <a:schemeClr val="tx1"/>
          </a:solidFill>
          <a:latin typeface="+mn-lt"/>
          <a:ea typeface="+mn-ea"/>
          <a:cs typeface="+mn-cs"/>
        </a:defRPr>
      </a:lvl8pPr>
      <a:lvl9pPr marL="3857831" indent="-226931" algn="l" defTabSz="907725" rtl="0" eaLnBrk="1" latinLnBrk="0" hangingPunct="1">
        <a:lnSpc>
          <a:spcPct val="90000"/>
        </a:lnSpc>
        <a:spcBef>
          <a:spcPts val="497"/>
        </a:spcBef>
        <a:buFont typeface="Arial" panose="020B0604020202020204" pitchFamily="34" charset="0"/>
        <a:buChar char="•"/>
        <a:defRPr sz="1787" kern="1200">
          <a:solidFill>
            <a:schemeClr val="tx1"/>
          </a:solidFill>
          <a:latin typeface="+mn-lt"/>
          <a:ea typeface="+mn-ea"/>
          <a:cs typeface="+mn-cs"/>
        </a:defRPr>
      </a:lvl9pPr>
    </p:bodyStyle>
    <p:otherStyle>
      <a:defPPr>
        <a:defRPr lang="en-US"/>
      </a:defPPr>
      <a:lvl1pPr marL="0" algn="l" defTabSz="907725" rtl="0" eaLnBrk="1" latinLnBrk="0" hangingPunct="1">
        <a:defRPr sz="1787" kern="1200">
          <a:solidFill>
            <a:schemeClr val="tx1"/>
          </a:solidFill>
          <a:latin typeface="+mn-lt"/>
          <a:ea typeface="+mn-ea"/>
          <a:cs typeface="+mn-cs"/>
        </a:defRPr>
      </a:lvl1pPr>
      <a:lvl2pPr marL="453862" algn="l" defTabSz="907725" rtl="0" eaLnBrk="1" latinLnBrk="0" hangingPunct="1">
        <a:defRPr sz="1787" kern="1200">
          <a:solidFill>
            <a:schemeClr val="tx1"/>
          </a:solidFill>
          <a:latin typeface="+mn-lt"/>
          <a:ea typeface="+mn-ea"/>
          <a:cs typeface="+mn-cs"/>
        </a:defRPr>
      </a:lvl2pPr>
      <a:lvl3pPr marL="907725" algn="l" defTabSz="907725" rtl="0" eaLnBrk="1" latinLnBrk="0" hangingPunct="1">
        <a:defRPr sz="1787" kern="1200">
          <a:solidFill>
            <a:schemeClr val="tx1"/>
          </a:solidFill>
          <a:latin typeface="+mn-lt"/>
          <a:ea typeface="+mn-ea"/>
          <a:cs typeface="+mn-cs"/>
        </a:defRPr>
      </a:lvl3pPr>
      <a:lvl4pPr marL="1361587" algn="l" defTabSz="907725" rtl="0" eaLnBrk="1" latinLnBrk="0" hangingPunct="1">
        <a:defRPr sz="1787" kern="1200">
          <a:solidFill>
            <a:schemeClr val="tx1"/>
          </a:solidFill>
          <a:latin typeface="+mn-lt"/>
          <a:ea typeface="+mn-ea"/>
          <a:cs typeface="+mn-cs"/>
        </a:defRPr>
      </a:lvl4pPr>
      <a:lvl5pPr marL="1815450" algn="l" defTabSz="907725" rtl="0" eaLnBrk="1" latinLnBrk="0" hangingPunct="1">
        <a:defRPr sz="1787" kern="1200">
          <a:solidFill>
            <a:schemeClr val="tx1"/>
          </a:solidFill>
          <a:latin typeface="+mn-lt"/>
          <a:ea typeface="+mn-ea"/>
          <a:cs typeface="+mn-cs"/>
        </a:defRPr>
      </a:lvl5pPr>
      <a:lvl6pPr marL="2269312" algn="l" defTabSz="907725" rtl="0" eaLnBrk="1" latinLnBrk="0" hangingPunct="1">
        <a:defRPr sz="1787" kern="1200">
          <a:solidFill>
            <a:schemeClr val="tx1"/>
          </a:solidFill>
          <a:latin typeface="+mn-lt"/>
          <a:ea typeface="+mn-ea"/>
          <a:cs typeface="+mn-cs"/>
        </a:defRPr>
      </a:lvl6pPr>
      <a:lvl7pPr marL="2723175" algn="l" defTabSz="907725" rtl="0" eaLnBrk="1" latinLnBrk="0" hangingPunct="1">
        <a:defRPr sz="1787" kern="1200">
          <a:solidFill>
            <a:schemeClr val="tx1"/>
          </a:solidFill>
          <a:latin typeface="+mn-lt"/>
          <a:ea typeface="+mn-ea"/>
          <a:cs typeface="+mn-cs"/>
        </a:defRPr>
      </a:lvl7pPr>
      <a:lvl8pPr marL="3177037" algn="l" defTabSz="907725" rtl="0" eaLnBrk="1" latinLnBrk="0" hangingPunct="1">
        <a:defRPr sz="1787" kern="1200">
          <a:solidFill>
            <a:schemeClr val="tx1"/>
          </a:solidFill>
          <a:latin typeface="+mn-lt"/>
          <a:ea typeface="+mn-ea"/>
          <a:cs typeface="+mn-cs"/>
        </a:defRPr>
      </a:lvl8pPr>
      <a:lvl9pPr marL="3630900" algn="l" defTabSz="907725" rtl="0" eaLnBrk="1" latinLnBrk="0" hangingPunct="1">
        <a:defRPr sz="1787" kern="1200">
          <a:solidFill>
            <a:schemeClr val="tx1"/>
          </a:solidFill>
          <a:latin typeface="+mn-lt"/>
          <a:ea typeface="+mn-ea"/>
          <a:cs typeface="+mn-cs"/>
        </a:defRPr>
      </a:lvl9pPr>
    </p:otherStyle>
  </p:txStyles>
  <p:extLst>
    <p:ext uri="{27BBF7A9-308A-43DC-89C8-2F10F3537804}">
      <p15:sldGuideLst xmlns:p15="http://schemas.microsoft.com/office/powerpoint/2012/main">
        <p15:guide id="50" pos="3168">
          <p15:clr>
            <a:srgbClr val="A4A3A4"/>
          </p15:clr>
        </p15:guide>
        <p15:guide id="51" orient="horz" pos="2448">
          <p15:clr>
            <a:srgbClr val="A4A3A4"/>
          </p15:clr>
        </p15:guide>
        <p15:guide id="52" pos="240">
          <p15:clr>
            <a:srgbClr val="F26B43"/>
          </p15:clr>
        </p15:guide>
        <p15:guide id="53" pos="493">
          <p15:clr>
            <a:srgbClr val="F26B43"/>
          </p15:clr>
        </p15:guide>
        <p15:guide id="54" pos="613">
          <p15:clr>
            <a:srgbClr val="F26B43"/>
          </p15:clr>
        </p15:guide>
        <p15:guide id="55" pos="867">
          <p15:clr>
            <a:srgbClr val="F26B43"/>
          </p15:clr>
        </p15:guide>
        <p15:guide id="56" pos="987">
          <p15:clr>
            <a:srgbClr val="F26B43"/>
          </p15:clr>
        </p15:guide>
        <p15:guide id="57" pos="1224">
          <p15:clr>
            <a:srgbClr val="F26B43"/>
          </p15:clr>
        </p15:guide>
        <p15:guide id="58" pos="1361">
          <p15:clr>
            <a:srgbClr val="F26B43"/>
          </p15:clr>
        </p15:guide>
        <p15:guide id="59" pos="1614">
          <p15:clr>
            <a:srgbClr val="F26B43"/>
          </p15:clr>
        </p15:guide>
        <p15:guide id="60" pos="1728">
          <p15:clr>
            <a:srgbClr val="F26B43"/>
          </p15:clr>
        </p15:guide>
        <p15:guide id="61" pos="1987">
          <p15:clr>
            <a:srgbClr val="F26B43"/>
          </p15:clr>
        </p15:guide>
        <p15:guide id="62" pos="2107">
          <p15:clr>
            <a:srgbClr val="F26B43"/>
          </p15:clr>
        </p15:guide>
        <p15:guide id="63" pos="2361">
          <p15:clr>
            <a:srgbClr val="F26B43"/>
          </p15:clr>
        </p15:guide>
        <p15:guide id="64" pos="2481">
          <p15:clr>
            <a:srgbClr val="F26B43"/>
          </p15:clr>
        </p15:guide>
        <p15:guide id="65" pos="2735">
          <p15:clr>
            <a:srgbClr val="F26B43"/>
          </p15:clr>
        </p15:guide>
        <p15:guide id="66" pos="2855">
          <p15:clr>
            <a:srgbClr val="F26B43"/>
          </p15:clr>
        </p15:guide>
        <p15:guide id="67" pos="3108">
          <p15:clr>
            <a:srgbClr val="F26B43"/>
          </p15:clr>
        </p15:guide>
        <p15:guide id="68" pos="3228">
          <p15:clr>
            <a:srgbClr val="F26B43"/>
          </p15:clr>
        </p15:guide>
        <p15:guide id="69" pos="3481">
          <p15:clr>
            <a:srgbClr val="F26B43"/>
          </p15:clr>
        </p15:guide>
        <p15:guide id="70" pos="3601">
          <p15:clr>
            <a:srgbClr val="F26B43"/>
          </p15:clr>
        </p15:guide>
        <p15:guide id="71" pos="3864">
          <p15:clr>
            <a:srgbClr val="F26B43"/>
          </p15:clr>
        </p15:guide>
        <p15:guide id="72" pos="3975">
          <p15:clr>
            <a:srgbClr val="F26B43"/>
          </p15:clr>
        </p15:guide>
        <p15:guide id="73" pos="4229">
          <p15:clr>
            <a:srgbClr val="F26B43"/>
          </p15:clr>
        </p15:guide>
        <p15:guide id="74" pos="4349">
          <p15:clr>
            <a:srgbClr val="F26B43"/>
          </p15:clr>
        </p15:guide>
        <p15:guide id="75" pos="4602">
          <p15:clr>
            <a:srgbClr val="F26B43"/>
          </p15:clr>
        </p15:guide>
        <p15:guide id="76" pos="4722">
          <p15:clr>
            <a:srgbClr val="F26B43"/>
          </p15:clr>
        </p15:guide>
        <p15:guide id="77" pos="4975">
          <p15:clr>
            <a:srgbClr val="F26B43"/>
          </p15:clr>
        </p15:guide>
        <p15:guide id="78" pos="5095">
          <p15:clr>
            <a:srgbClr val="F26B43"/>
          </p15:clr>
        </p15:guide>
        <p15:guide id="79" pos="5349">
          <p15:clr>
            <a:srgbClr val="F26B43"/>
          </p15:clr>
        </p15:guide>
        <p15:guide id="80" pos="5469">
          <p15:clr>
            <a:srgbClr val="F26B43"/>
          </p15:clr>
        </p15:guide>
        <p15:guide id="81" pos="5723">
          <p15:clr>
            <a:srgbClr val="F26B43"/>
          </p15:clr>
        </p15:guide>
        <p15:guide id="82" pos="5843">
          <p15:clr>
            <a:srgbClr val="F26B43"/>
          </p15:clr>
        </p15:guide>
        <p15:guide id="83" pos="6096">
          <p15:clr>
            <a:srgbClr val="F26B43"/>
          </p15:clr>
        </p15:guide>
        <p15:guide id="84" orient="horz" pos="240">
          <p15:clr>
            <a:srgbClr val="F26B43"/>
          </p15:clr>
        </p15:guide>
        <p15:guide id="85" orient="horz" pos="687">
          <p15:clr>
            <a:srgbClr val="F26B43"/>
          </p15:clr>
        </p15:guide>
        <p15:guide id="86" orient="horz" pos="807">
          <p15:clr>
            <a:srgbClr val="F26B43"/>
          </p15:clr>
        </p15:guide>
        <p15:guide id="87" orient="horz" pos="1254">
          <p15:clr>
            <a:srgbClr val="F26B43"/>
          </p15:clr>
        </p15:guide>
        <p15:guide id="88" orient="horz" pos="1374">
          <p15:clr>
            <a:srgbClr val="F26B43"/>
          </p15:clr>
        </p15:guide>
        <p15:guide id="89" orient="horz" pos="1821">
          <p15:clr>
            <a:srgbClr val="F26B43"/>
          </p15:clr>
        </p15:guide>
        <p15:guide id="90" orient="horz" pos="1941">
          <p15:clr>
            <a:srgbClr val="F26B43"/>
          </p15:clr>
        </p15:guide>
        <p15:guide id="91" orient="horz" pos="2388">
          <p15:clr>
            <a:srgbClr val="F26B43"/>
          </p15:clr>
        </p15:guide>
        <p15:guide id="92" orient="horz" pos="2508">
          <p15:clr>
            <a:srgbClr val="F26B43"/>
          </p15:clr>
        </p15:guide>
        <p15:guide id="93" orient="horz" pos="2955">
          <p15:clr>
            <a:srgbClr val="F26B43"/>
          </p15:clr>
        </p15:guide>
        <p15:guide id="94" orient="horz" pos="3075">
          <p15:clr>
            <a:srgbClr val="F26B43"/>
          </p15:clr>
        </p15:guide>
        <p15:guide id="95" orient="horz" pos="3522">
          <p15:clr>
            <a:srgbClr val="F26B43"/>
          </p15:clr>
        </p15:guide>
        <p15:guide id="96" orient="horz" pos="3642">
          <p15:clr>
            <a:srgbClr val="F26B43"/>
          </p15:clr>
        </p15:guide>
        <p15:guide id="97" orient="horz" pos="4089">
          <p15:clr>
            <a:srgbClr val="F26B43"/>
          </p15:clr>
        </p15:guide>
        <p15:guide id="98" orient="horz" pos="4209">
          <p15:clr>
            <a:srgbClr val="F26B43"/>
          </p15:clr>
        </p15:guide>
        <p15:guide id="99" orient="horz" pos="46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9/14/2025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2114625183"/>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 id="2147484107" r:id="rId24"/>
    <p:sldLayoutId id="2147484108" r:id="rId25"/>
    <p:sldLayoutId id="2147484109" r:id="rId26"/>
    <p:sldLayoutId id="2147484110" r:id="rId27"/>
    <p:sldLayoutId id="2147484111" r:id="rId28"/>
    <p:sldLayoutId id="2147484112" r:id="rId29"/>
    <p:sldLayoutId id="2147484113" r:id="rId30"/>
    <p:sldLayoutId id="2147484114" r:id="rId31"/>
    <p:sldLayoutId id="2147484115" r:id="rId32"/>
    <p:sldLayoutId id="2147484116" r:id="rId33"/>
    <p:sldLayoutId id="2147484117" r:id="rId34"/>
    <p:sldLayoutId id="2147484118" r:id="rId35"/>
    <p:sldLayoutId id="2147484119" r:id="rId36"/>
    <p:sldLayoutId id="2147484120" r:id="rId37"/>
    <p:sldLayoutId id="2147484121" r:id="rId38"/>
    <p:sldLayoutId id="2147484122" r:id="rId39"/>
    <p:sldLayoutId id="2147484123" r:id="rId40"/>
    <p:sldLayoutId id="2147484124" r:id="rId41"/>
    <p:sldLayoutId id="2147484125" r:id="rId42"/>
    <p:sldLayoutId id="2147484126" r:id="rId43"/>
    <p:sldLayoutId id="2147484127" r:id="rId44"/>
    <p:sldLayoutId id="2147484128" r:id="rId45"/>
    <p:sldLayoutId id="2147484129" r:id="rId46"/>
    <p:sldLayoutId id="2147484130" r:id="rId47"/>
    <p:sldLayoutId id="2147484131" r:id="rId48"/>
    <p:sldLayoutId id="2147484132" r:id="rId49"/>
    <p:sldLayoutId id="2147484133" r:id="rId50"/>
    <p:sldLayoutId id="2147484134" r:id="rId51"/>
    <p:sldLayoutId id="2147484135" r:id="rId52"/>
    <p:sldLayoutId id="2147484136" r:id="rId53"/>
    <p:sldLayoutId id="2147484137" r:id="rId54"/>
    <p:sldLayoutId id="2147484138" r:id="rId55"/>
    <p:sldLayoutId id="2147484139" r:id="rId56"/>
    <p:sldLayoutId id="2147484140" r:id="rId57"/>
  </p:sldLayoutIdLst>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p15:clr>
            <a:srgbClr val="A4A3A4"/>
          </p15:clr>
        </p15:guide>
        <p15:guide id="27" orient="horz" pos="1152">
          <p15:clr>
            <a:srgbClr val="547EBF"/>
          </p15:clr>
        </p15:guide>
        <p15:guide id="28" pos="7440">
          <p15:clr>
            <a:srgbClr val="547EBF"/>
          </p15:clr>
        </p15:guide>
        <p15:guide id="29" orient="horz" pos="4080">
          <p15:clr>
            <a:srgbClr val="547EBF"/>
          </p15:clr>
        </p15:guide>
        <p15:guide id="30">
          <p15:clr>
            <a:srgbClr val="547EBF"/>
          </p15:clr>
        </p15:guide>
        <p15:guide id="31" pos="7680">
          <p15:clr>
            <a:srgbClr val="547EBF"/>
          </p15:clr>
        </p15:guide>
        <p15:guide id="32" pos="528">
          <p15:clr>
            <a:srgbClr val="547EBF"/>
          </p15:clr>
        </p15:guide>
        <p15:guide id="33" pos="6912">
          <p15:clr>
            <a:srgbClr val="547EBF"/>
          </p15:clr>
        </p15:guide>
        <p15:guide id="34" orient="horz" pos="240">
          <p15:clr>
            <a:srgbClr val="547EBF"/>
          </p15:clr>
        </p15:guide>
        <p15:guide id="35" orient="horz" pos="552">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4114023"/>
      </p:ext>
    </p:extLst>
  </p:cSld>
  <p:clrMap bg1="dk1" tx1="lt1" bg2="dk2" tx2="lt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Excel_Worksheet3.xlsx"/><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Excel_Worksheet4.xlsx"/><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8" Type="http://schemas.openxmlformats.org/officeDocument/2006/relationships/package" Target="../embeddings/Microsoft_Excel_Worksheet7.xlsx"/><Relationship Id="rId3" Type="http://schemas.openxmlformats.org/officeDocument/2006/relationships/image" Target="../media/image51.emf"/><Relationship Id="rId7" Type="http://schemas.openxmlformats.org/officeDocument/2006/relationships/image" Target="../media/image54.png"/><Relationship Id="rId12" Type="http://schemas.openxmlformats.org/officeDocument/2006/relationships/image" Target="../media/image58.svg"/><Relationship Id="rId2" Type="http://schemas.openxmlformats.org/officeDocument/2006/relationships/package" Target="../embeddings/Microsoft_Excel_Worksheet5.xlsx"/><Relationship Id="rId1" Type="http://schemas.openxmlformats.org/officeDocument/2006/relationships/slideLayout" Target="../slideLayouts/slideLayout63.xml"/><Relationship Id="rId6" Type="http://schemas.openxmlformats.org/officeDocument/2006/relationships/image" Target="../media/image53.emf"/><Relationship Id="rId11" Type="http://schemas.openxmlformats.org/officeDocument/2006/relationships/image" Target="../media/image57.png"/><Relationship Id="rId5" Type="http://schemas.openxmlformats.org/officeDocument/2006/relationships/package" Target="../embeddings/Microsoft_Excel_Worksheet6.xlsx"/><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hyperlink" Target="https://www.healthline.com/health/caffeine-effects-on-body" TargetMode="External"/><Relationship Id="rId2" Type="http://schemas.openxmlformats.org/officeDocument/2006/relationships/hyperlink" Target="https://www.google.com/search?sca_esv=0ca5cf9eb183326c&amp;q=drug&amp;sa=X&amp;ved=2ahUKEwiA0IX6voyPAxWcUWwGHQ6eJ8gQxccNegQIHRAB&amp;mstk=AUtExfDZ3qgSA-jDxMMUIKN1N9cuMyivgwmKnUr2Cw3dOSFoRaRiq2fcTCzVznH2U7vOBuD7SmN1K8JESg2KrfYuWy2yGBlb8WZlYLbDnVG_ucBHfRP_WjIsUT0oxJpQNrQIYMSZEqGmWerFpfrU2X_kZ2DycbAjr4FpoXYtkMCvLu9KF67FH3Be0pOJxDnP2eTW8JGz&amp;csui=3" TargetMode="Externa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3.xml"/><Relationship Id="rId6" Type="http://schemas.openxmlformats.org/officeDocument/2006/relationships/image" Target="../media/image32.emf"/><Relationship Id="rId5" Type="http://schemas.openxmlformats.org/officeDocument/2006/relationships/package" Target="../embeddings/Microsoft_Excel_Worksheet.xlsx"/><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6.svg"/><Relationship Id="rId7" Type="http://schemas.openxmlformats.org/officeDocument/2006/relationships/package" Target="../embeddings/Microsoft_Excel_Worksheet2.xlsx"/><Relationship Id="rId2" Type="http://schemas.openxmlformats.org/officeDocument/2006/relationships/image" Target="../media/image35.png"/><Relationship Id="rId1" Type="http://schemas.openxmlformats.org/officeDocument/2006/relationships/slideLayout" Target="../slideLayouts/slideLayout63.xml"/><Relationship Id="rId6" Type="http://schemas.openxmlformats.org/officeDocument/2006/relationships/image" Target="../media/image37.emf"/><Relationship Id="rId5" Type="http://schemas.openxmlformats.org/officeDocument/2006/relationships/package" Target="../embeddings/Microsoft_Excel_Worksheet1.xlsx"/><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3.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6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63.xml"/><Relationship Id="rId5" Type="http://schemas.openxmlformats.org/officeDocument/2006/relationships/image" Target="../media/image47.emf"/><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570A-6D71-BE5B-C58F-FEB69ADB1874}"/>
              </a:ext>
            </a:extLst>
          </p:cNvPr>
          <p:cNvSpPr>
            <a:spLocks noGrp="1"/>
          </p:cNvSpPr>
          <p:nvPr>
            <p:ph type="ctrTitle"/>
          </p:nvPr>
        </p:nvSpPr>
        <p:spPr>
          <a:xfrm>
            <a:off x="364289" y="2015030"/>
            <a:ext cx="8501905" cy="1413969"/>
          </a:xfrm>
          <a:effectLst>
            <a:outerShdw blurRad="50800" dist="38100" dir="16200000" rotWithShape="0">
              <a:prstClr val="black">
                <a:alpha val="40000"/>
              </a:prstClr>
            </a:outerShdw>
          </a:effectLst>
        </p:spPr>
        <p:txBody>
          <a:bodyPr>
            <a:noAutofit/>
          </a:bodyPr>
          <a:lstStyle/>
          <a:p>
            <a:pPr algn="ctr"/>
            <a:r>
              <a:rPr lang="en-IN" sz="8800" b="1" cap="none" spc="50" dirty="0">
                <a:ln w="0">
                  <a:noFill/>
                </a:ln>
                <a:effectLst>
                  <a:innerShdw blurRad="63500" dist="50800" dir="13500000">
                    <a:srgbClr val="000000">
                      <a:alpha val="50000"/>
                    </a:srgbClr>
                  </a:innerShdw>
                </a:effectLst>
                <a:latin typeface="Arial Black" panose="020B0A04020102020204" pitchFamily="34" charset="0"/>
              </a:rPr>
              <a:t>Panic Attack</a:t>
            </a:r>
          </a:p>
        </p:txBody>
      </p:sp>
      <p:sp>
        <p:nvSpPr>
          <p:cNvPr id="3" name="Subtitle 2">
            <a:extLst>
              <a:ext uri="{FF2B5EF4-FFF2-40B4-BE49-F238E27FC236}">
                <a16:creationId xmlns:a16="http://schemas.microsoft.com/office/drawing/2014/main" id="{62B53CA6-7B97-2F09-FB32-6E460C11BEF3}"/>
              </a:ext>
            </a:extLst>
          </p:cNvPr>
          <p:cNvSpPr>
            <a:spLocks noGrp="1"/>
          </p:cNvSpPr>
          <p:nvPr>
            <p:ph type="subTitle" idx="1"/>
          </p:nvPr>
        </p:nvSpPr>
        <p:spPr>
          <a:xfrm>
            <a:off x="630935" y="3847299"/>
            <a:ext cx="7296335" cy="1567576"/>
          </a:xfrm>
        </p:spPr>
        <p:txBody>
          <a:bodyPr>
            <a:normAutofit/>
          </a:bodyPr>
          <a:lstStyle/>
          <a:p>
            <a:pPr algn="just">
              <a:lnSpc>
                <a:spcPct val="150000"/>
              </a:lnSpc>
              <a:buClr>
                <a:schemeClr val="bg1"/>
              </a:buClr>
              <a:buSzPct val="100000"/>
            </a:pPr>
            <a:r>
              <a:rPr lang="en-US" sz="1100" b="1" dirty="0">
                <a:solidFill>
                  <a:schemeClr val="tx1"/>
                </a:solidFill>
                <a:latin typeface="Bahnschrift SemiBold" panose="020B0502040204020203" pitchFamily="34" charset="0"/>
              </a:rPr>
              <a:t>Panic attacks are sudden, intense feelings of fear that cause physical symptoms like a racing heart, fast breathing and sweating.</a:t>
            </a:r>
          </a:p>
          <a:p>
            <a:pPr algn="just">
              <a:lnSpc>
                <a:spcPct val="150000"/>
              </a:lnSpc>
              <a:buClr>
                <a:schemeClr val="bg1"/>
              </a:buClr>
              <a:buSzPct val="100000"/>
            </a:pPr>
            <a:r>
              <a:rPr lang="en-US" sz="1100" b="1" dirty="0">
                <a:solidFill>
                  <a:schemeClr val="tx1"/>
                </a:solidFill>
              </a:rPr>
              <a:t>Some </a:t>
            </a:r>
            <a:r>
              <a:rPr lang="en-US" sz="1100" b="1" dirty="0">
                <a:solidFill>
                  <a:schemeClr val="tx1"/>
                </a:solidFill>
                <a:latin typeface="Bahnschrift SemiBold" panose="020B0502040204020203" pitchFamily="34" charset="0"/>
              </a:rPr>
              <a:t>people</a:t>
            </a:r>
            <a:r>
              <a:rPr lang="en-US" sz="1100" b="1" dirty="0">
                <a:solidFill>
                  <a:schemeClr val="tx1"/>
                </a:solidFill>
              </a:rPr>
              <a:t> who experience panic attacks develop panic disorder, a type of anxiety disorder. </a:t>
            </a:r>
          </a:p>
          <a:p>
            <a:pPr algn="just">
              <a:lnSpc>
                <a:spcPct val="150000"/>
              </a:lnSpc>
              <a:buClr>
                <a:schemeClr val="bg1"/>
              </a:buClr>
              <a:buSzPct val="100000"/>
            </a:pPr>
            <a:r>
              <a:rPr lang="en-US" sz="1100" b="1" dirty="0">
                <a:solidFill>
                  <a:schemeClr val="tx1"/>
                </a:solidFill>
              </a:rPr>
              <a:t>Therapy and medications can treat panic attacks and panic disorder.</a:t>
            </a:r>
          </a:p>
        </p:txBody>
      </p:sp>
      <p:pic>
        <p:nvPicPr>
          <p:cNvPr id="7" name="Picture 6">
            <a:extLst>
              <a:ext uri="{FF2B5EF4-FFF2-40B4-BE49-F238E27FC236}">
                <a16:creationId xmlns:a16="http://schemas.microsoft.com/office/drawing/2014/main" id="{41097D94-EC6D-8DFA-A786-E1BC49172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348" y="1308046"/>
            <a:ext cx="2120952" cy="1413969"/>
          </a:xfrm>
          <a:prstGeom prst="roundRect">
            <a:avLst>
              <a:gd name="adj" fmla="val 19160"/>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D0ABBC0C-C7F1-FFB9-A93E-9D3BAAC07DE8}"/>
              </a:ext>
            </a:extLst>
          </p:cNvPr>
          <p:cNvSpPr txBox="1">
            <a:spLocks/>
          </p:cNvSpPr>
          <p:nvPr/>
        </p:nvSpPr>
        <p:spPr>
          <a:xfrm>
            <a:off x="8631937" y="2855917"/>
            <a:ext cx="3195774" cy="361201"/>
          </a:xfrm>
          <a:prstGeom prst="rect">
            <a:avLst/>
          </a:prstGeom>
          <a:effectLst>
            <a:outerShdw blurRad="50800" dist="38100" dir="16200000" rotWithShape="0">
              <a:prstClr val="black">
                <a:alpha val="40000"/>
              </a:prst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algn="ctr"/>
            <a:r>
              <a:rPr lang="en-IN" sz="2000" b="1" cap="none"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&amp; Panic Disorder</a:t>
            </a:r>
          </a:p>
        </p:txBody>
      </p:sp>
      <p:sp>
        <p:nvSpPr>
          <p:cNvPr id="10" name="Title 1">
            <a:extLst>
              <a:ext uri="{FF2B5EF4-FFF2-40B4-BE49-F238E27FC236}">
                <a16:creationId xmlns:a16="http://schemas.microsoft.com/office/drawing/2014/main" id="{69546563-EB1B-7AEC-C3F4-D06B8DE28A37}"/>
              </a:ext>
            </a:extLst>
          </p:cNvPr>
          <p:cNvSpPr txBox="1">
            <a:spLocks/>
          </p:cNvSpPr>
          <p:nvPr/>
        </p:nvSpPr>
        <p:spPr>
          <a:xfrm>
            <a:off x="630935" y="3181112"/>
            <a:ext cx="6354502" cy="555674"/>
          </a:xfrm>
          <a:prstGeom prst="rect">
            <a:avLst/>
          </a:prstGeom>
          <a:effectLst>
            <a:outerShdw blurRad="50800" dist="38100" dir="16200000" rotWithShape="0">
              <a:prstClr val="black">
                <a:alpha val="40000"/>
              </a:prst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kern="1200" cap="all" baseline="0">
                <a:solidFill>
                  <a:schemeClr val="bg1"/>
                </a:solidFill>
                <a:latin typeface="+mj-lt"/>
                <a:ea typeface="+mj-ea"/>
                <a:cs typeface="+mj-cs"/>
              </a:defRPr>
            </a:lvl1pPr>
          </a:lstStyle>
          <a:p>
            <a:pPr>
              <a:lnSpc>
                <a:spcPct val="100000"/>
              </a:lnSpc>
            </a:pPr>
            <a:r>
              <a:rPr lang="en-IN" sz="2800" b="1" cap="none" spc="50" dirty="0">
                <a:ln w="0">
                  <a:noFill/>
                </a:ln>
                <a:solidFill>
                  <a:srgbClr val="FFFF00"/>
                </a:solidFill>
                <a:effectLst>
                  <a:innerShdw blurRad="63500" dist="50800" dir="13500000">
                    <a:srgbClr val="000000">
                      <a:alpha val="50000"/>
                    </a:srgbClr>
                  </a:innerShdw>
                </a:effectLst>
                <a:latin typeface="Agency FB" panose="020B0503020202020204" pitchFamily="34" charset="0"/>
              </a:rPr>
              <a:t>Data Analysis ( Overview &amp; Insights )</a:t>
            </a:r>
          </a:p>
        </p:txBody>
      </p:sp>
      <p:cxnSp>
        <p:nvCxnSpPr>
          <p:cNvPr id="15" name="Straight Connector 14">
            <a:extLst>
              <a:ext uri="{FF2B5EF4-FFF2-40B4-BE49-F238E27FC236}">
                <a16:creationId xmlns:a16="http://schemas.microsoft.com/office/drawing/2014/main" id="{30C757E4-4F4B-BF26-7A43-713E34B1F30A}"/>
              </a:ext>
            </a:extLst>
          </p:cNvPr>
          <p:cNvCxnSpPr>
            <a:cxnSpLocks/>
          </p:cNvCxnSpPr>
          <p:nvPr/>
        </p:nvCxnSpPr>
        <p:spPr>
          <a:xfrm>
            <a:off x="722375" y="3787399"/>
            <a:ext cx="75895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468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87EEB-B7DB-A60B-BD0C-FE7577A1A701}"/>
              </a:ext>
            </a:extLst>
          </p:cNvPr>
          <p:cNvSpPr txBox="1">
            <a:spLocks/>
          </p:cNvSpPr>
          <p:nvPr/>
        </p:nvSpPr>
        <p:spPr>
          <a:xfrm>
            <a:off x="2974414" y="379041"/>
            <a:ext cx="6243171" cy="516467"/>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24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Lifestyle Factors</a:t>
            </a:r>
          </a:p>
        </p:txBody>
      </p:sp>
      <p:graphicFrame>
        <p:nvGraphicFramePr>
          <p:cNvPr id="8" name="Object 7">
            <a:extLst>
              <a:ext uri="{FF2B5EF4-FFF2-40B4-BE49-F238E27FC236}">
                <a16:creationId xmlns:a16="http://schemas.microsoft.com/office/drawing/2014/main" id="{937646C2-A2AA-5A02-7C47-50B957C63F57}"/>
              </a:ext>
            </a:extLst>
          </p:cNvPr>
          <p:cNvGraphicFramePr>
            <a:graphicFrameLocks noChangeAspect="1"/>
          </p:cNvGraphicFramePr>
          <p:nvPr>
            <p:extLst>
              <p:ext uri="{D42A27DB-BD31-4B8C-83A1-F6EECF244321}">
                <p14:modId xmlns:p14="http://schemas.microsoft.com/office/powerpoint/2010/main" val="3861672987"/>
              </p:ext>
            </p:extLst>
          </p:nvPr>
        </p:nvGraphicFramePr>
        <p:xfrm>
          <a:off x="1313515" y="1104061"/>
          <a:ext cx="9488955" cy="3194859"/>
        </p:xfrm>
        <a:graphic>
          <a:graphicData uri="http://schemas.openxmlformats.org/presentationml/2006/ole">
            <mc:AlternateContent xmlns:mc="http://schemas.openxmlformats.org/markup-compatibility/2006">
              <mc:Choice xmlns:v="urn:schemas-microsoft-com:vml" Requires="v">
                <p:oleObj name="Worksheet" r:id="rId2" imgW="10712353" imgH="3606935" progId="Excel.Sheet.12">
                  <p:embed/>
                </p:oleObj>
              </mc:Choice>
              <mc:Fallback>
                <p:oleObj name="Worksheet" r:id="rId2" imgW="10712353" imgH="3606935" progId="Excel.Sheet.12">
                  <p:embed/>
                  <p:pic>
                    <p:nvPicPr>
                      <p:cNvPr id="0" name=""/>
                      <p:cNvPicPr/>
                      <p:nvPr/>
                    </p:nvPicPr>
                    <p:blipFill>
                      <a:blip r:embed="rId3"/>
                      <a:stretch>
                        <a:fillRect/>
                      </a:stretch>
                    </p:blipFill>
                    <p:spPr>
                      <a:xfrm>
                        <a:off x="1313515" y="1104061"/>
                        <a:ext cx="9488955" cy="3194859"/>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9C26DB41-FF43-8C6E-2E72-25A8E0D5941E}"/>
              </a:ext>
            </a:extLst>
          </p:cNvPr>
          <p:cNvSpPr txBox="1"/>
          <p:nvPr/>
        </p:nvSpPr>
        <p:spPr>
          <a:xfrm>
            <a:off x="1313514" y="4575647"/>
            <a:ext cx="9488955" cy="1384995"/>
          </a:xfrm>
          <a:prstGeom prst="rect">
            <a:avLst/>
          </a:prstGeom>
          <a:noFill/>
        </p:spPr>
        <p:txBody>
          <a:bodyPr wrap="square">
            <a:spAutoFit/>
          </a:bodyPr>
          <a:lstStyle/>
          <a:p>
            <a:pPr marL="285750" indent="-285750">
              <a:buFont typeface="Wingdings" panose="05000000000000000000" pitchFamily="2" charset="2"/>
              <a:buChar char="Ø"/>
            </a:pPr>
            <a:r>
              <a:rPr lang="en-US" sz="1200" b="1" dirty="0">
                <a:latin typeface="Bahnschrift" panose="020B0502040204020203" pitchFamily="34" charset="0"/>
              </a:rPr>
              <a:t>Caffeine and alcohol use</a:t>
            </a:r>
            <a:r>
              <a:rPr lang="en-US" sz="1200" dirty="0">
                <a:latin typeface="Bahnschrift" panose="020B0502040204020203" pitchFamily="34" charset="0"/>
              </a:rPr>
              <a:t> are moderate but higher among </a:t>
            </a:r>
            <a:r>
              <a:rPr lang="en-US" sz="1200" dirty="0">
                <a:solidFill>
                  <a:srgbClr val="FFFF00"/>
                </a:solidFill>
                <a:latin typeface="Bahnschrift" panose="020B0502040204020203" pitchFamily="34" charset="0"/>
              </a:rPr>
              <a:t>middle-aged and youth adults</a:t>
            </a:r>
            <a:r>
              <a:rPr lang="en-US" sz="1200" dirty="0">
                <a:latin typeface="Bahnschrift" panose="020B0502040204020203" pitchFamily="34" charset="0"/>
              </a:rPr>
              <a:t>, potentially acting as panic triggers.</a:t>
            </a:r>
          </a:p>
          <a:p>
            <a:pPr marL="285750" indent="-285750">
              <a:buFont typeface="Wingdings" panose="05000000000000000000" pitchFamily="2" charset="2"/>
              <a:buChar char="Ø"/>
            </a:pPr>
            <a:endParaRPr lang="en-US" sz="1200" dirty="0">
              <a:latin typeface="Bahnschrift" panose="020B0502040204020203" pitchFamily="34" charset="0"/>
            </a:endParaRPr>
          </a:p>
          <a:p>
            <a:pPr marL="285750" indent="-285750">
              <a:buFont typeface="Wingdings" panose="05000000000000000000" pitchFamily="2" charset="2"/>
              <a:buChar char="Ø"/>
            </a:pPr>
            <a:r>
              <a:rPr lang="en-US" sz="1200" b="1" dirty="0">
                <a:latin typeface="Bahnschrift" panose="020B0502040204020203" pitchFamily="34" charset="0"/>
              </a:rPr>
              <a:t>Sleep deprivation ( avg. 6 Hours )</a:t>
            </a:r>
            <a:r>
              <a:rPr lang="en-US" sz="1200" dirty="0">
                <a:latin typeface="Bahnschrift" panose="020B0502040204020203" pitchFamily="34" charset="0"/>
              </a:rPr>
              <a:t> is a common issue across all groups, likely worsening anxiety and panic risk.</a:t>
            </a:r>
          </a:p>
          <a:p>
            <a:pPr marL="285750" indent="-285750">
              <a:buFont typeface="Wingdings" panose="05000000000000000000" pitchFamily="2" charset="2"/>
              <a:buChar char="Ø"/>
            </a:pPr>
            <a:endParaRPr lang="en-US" sz="1200" dirty="0">
              <a:latin typeface="Bahnschrift" panose="020B0502040204020203" pitchFamily="34" charset="0"/>
            </a:endParaRPr>
          </a:p>
          <a:p>
            <a:pPr marL="285750" indent="-285750">
              <a:buFont typeface="Wingdings" panose="05000000000000000000" pitchFamily="2" charset="2"/>
              <a:buChar char="Ø"/>
            </a:pPr>
            <a:r>
              <a:rPr lang="en-US" sz="1200" b="1" dirty="0">
                <a:latin typeface="Bahnschrift" panose="020B0502040204020203" pitchFamily="34" charset="0"/>
              </a:rPr>
              <a:t>Low exercise frequency</a:t>
            </a:r>
            <a:r>
              <a:rPr lang="en-US" sz="1200" dirty="0">
                <a:latin typeface="Bahnschrift" panose="020B0502040204020203" pitchFamily="34" charset="0"/>
              </a:rPr>
              <a:t> suggests poor stress management through physical activity.</a:t>
            </a:r>
          </a:p>
          <a:p>
            <a:pPr marL="285750" indent="-285750">
              <a:buFont typeface="Wingdings" panose="05000000000000000000" pitchFamily="2" charset="2"/>
              <a:buChar char="Ø"/>
            </a:pPr>
            <a:endParaRPr lang="en-US" sz="1200" dirty="0">
              <a:latin typeface="Bahnschrift" panose="020B0502040204020203" pitchFamily="34" charset="0"/>
            </a:endParaRPr>
          </a:p>
          <a:p>
            <a:pPr marL="285750" indent="-285750">
              <a:buFont typeface="Wingdings" panose="05000000000000000000" pitchFamily="2" charset="2"/>
              <a:buChar char="Ø"/>
            </a:pPr>
            <a:r>
              <a:rPr lang="en-US" sz="1200" b="1" dirty="0">
                <a:latin typeface="Bahnschrift" panose="020B0502040204020203" pitchFamily="34" charset="0"/>
              </a:rPr>
              <a:t>Smoking is concentrated among </a:t>
            </a:r>
            <a:r>
              <a:rPr lang="en-US" sz="1200" b="1" dirty="0">
                <a:solidFill>
                  <a:srgbClr val="FFFF00"/>
                </a:solidFill>
                <a:latin typeface="Bahnschrift" panose="020B0502040204020203" pitchFamily="34" charset="0"/>
              </a:rPr>
              <a:t>middle-aged males </a:t>
            </a:r>
            <a:r>
              <a:rPr lang="en-US" sz="1200" b="1" dirty="0">
                <a:latin typeface="Bahnschrift" panose="020B0502040204020203" pitchFamily="34" charset="0"/>
              </a:rPr>
              <a:t>and</a:t>
            </a:r>
            <a:r>
              <a:rPr lang="en-US" sz="1200" b="1" dirty="0">
                <a:solidFill>
                  <a:srgbClr val="FFFF00"/>
                </a:solidFill>
                <a:latin typeface="Bahnschrift" panose="020B0502040204020203" pitchFamily="34" charset="0"/>
              </a:rPr>
              <a:t> females</a:t>
            </a:r>
            <a:r>
              <a:rPr lang="en-US" sz="1200" dirty="0">
                <a:latin typeface="Bahnschrift" panose="020B0502040204020203" pitchFamily="34" charset="0"/>
              </a:rPr>
              <a:t>, which may elevate cardiovascular risk during panic attacks.</a:t>
            </a:r>
          </a:p>
        </p:txBody>
      </p:sp>
    </p:spTree>
    <p:extLst>
      <p:ext uri="{BB962C8B-B14F-4D97-AF65-F5344CB8AC3E}">
        <p14:creationId xmlns:p14="http://schemas.microsoft.com/office/powerpoint/2010/main" val="218910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2B36FB-A807-4453-EB05-FFF22EAFD737}"/>
              </a:ext>
            </a:extLst>
          </p:cNvPr>
          <p:cNvPicPr>
            <a:picLocks noChangeAspect="1"/>
          </p:cNvPicPr>
          <p:nvPr/>
        </p:nvPicPr>
        <p:blipFill>
          <a:blip r:embed="rId2"/>
          <a:stretch>
            <a:fillRect/>
          </a:stretch>
        </p:blipFill>
        <p:spPr>
          <a:xfrm>
            <a:off x="2031999" y="1069244"/>
            <a:ext cx="8128000" cy="2089150"/>
          </a:xfrm>
          <a:prstGeom prst="rect">
            <a:avLst/>
          </a:prstGeom>
        </p:spPr>
      </p:pic>
      <p:sp>
        <p:nvSpPr>
          <p:cNvPr id="10" name="Title 3">
            <a:extLst>
              <a:ext uri="{FF2B5EF4-FFF2-40B4-BE49-F238E27FC236}">
                <a16:creationId xmlns:a16="http://schemas.microsoft.com/office/drawing/2014/main" id="{D4A04FA4-8675-4EAF-32A2-AAC59B66B236}"/>
              </a:ext>
            </a:extLst>
          </p:cNvPr>
          <p:cNvSpPr txBox="1">
            <a:spLocks/>
          </p:cNvSpPr>
          <p:nvPr/>
        </p:nvSpPr>
        <p:spPr>
          <a:xfrm>
            <a:off x="2974413" y="375022"/>
            <a:ext cx="6243171" cy="516467"/>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24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Relation To Triggers / Life Style</a:t>
            </a:r>
          </a:p>
        </p:txBody>
      </p:sp>
      <p:sp>
        <p:nvSpPr>
          <p:cNvPr id="11" name="Rectangle 1">
            <a:extLst>
              <a:ext uri="{FF2B5EF4-FFF2-40B4-BE49-F238E27FC236}">
                <a16:creationId xmlns:a16="http://schemas.microsoft.com/office/drawing/2014/main" id="{649CF4A8-AE9D-D5F2-7E03-37483302572F}"/>
              </a:ext>
            </a:extLst>
          </p:cNvPr>
          <p:cNvSpPr>
            <a:spLocks noChangeArrowheads="1"/>
          </p:cNvSpPr>
          <p:nvPr/>
        </p:nvSpPr>
        <p:spPr bwMode="auto">
          <a:xfrm>
            <a:off x="1961515" y="3336149"/>
            <a:ext cx="85725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rgbClr val="FFFF00"/>
                </a:solidFill>
                <a:effectLst/>
                <a:latin typeface="Bahnschrift" panose="020B0502040204020203" pitchFamily="34" charset="0"/>
              </a:rPr>
              <a:t>Caffeine Trigger : </a:t>
            </a:r>
          </a:p>
          <a:p>
            <a:pPr marR="0" lvl="0" algn="l" defTabSz="914400" rtl="0" eaLnBrk="0" fontAlgn="base" latinLnBrk="0" hangingPunct="0">
              <a:lnSpc>
                <a:spcPct val="100000"/>
              </a:lnSpc>
              <a:spcBef>
                <a:spcPct val="0"/>
              </a:spcBef>
              <a:spcAft>
                <a:spcPct val="0"/>
              </a:spcAft>
              <a:buClrTx/>
              <a:buSzTx/>
              <a:tabLst/>
            </a:pPr>
            <a:r>
              <a:rPr lang="en-US" altLang="en-US" sz="1400" b="1" dirty="0">
                <a:latin typeface="Bahnschrift" panose="020B0502040204020203" pitchFamily="34" charset="0"/>
              </a:rPr>
              <a:t>     </a:t>
            </a:r>
            <a:r>
              <a:rPr kumimoji="0" lang="en-US" altLang="en-US" sz="1400" b="0" i="0" u="none" strike="noStrike" cap="none" normalizeH="0" baseline="0" dirty="0">
                <a:ln>
                  <a:noFill/>
                </a:ln>
                <a:solidFill>
                  <a:schemeClr val="tx1"/>
                </a:solidFill>
                <a:effectLst/>
                <a:latin typeface="Bahnschrift" panose="020B0502040204020203" pitchFamily="34" charset="0"/>
              </a:rPr>
              <a:t> Even small intake can be a significant trigger.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solidFill>
                <a:schemeClr val="tx1"/>
              </a:solidFill>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rgbClr val="FFFF00"/>
                </a:solidFill>
                <a:effectLst/>
                <a:latin typeface="Bahnschrift" panose="020B0502040204020203" pitchFamily="34" charset="0"/>
              </a:rPr>
              <a:t>PTSD Trigger :     </a:t>
            </a:r>
            <a:endParaRPr lang="en-US" altLang="en-US" sz="1400" dirty="0">
              <a:solidFill>
                <a:srgbClr val="FFFF00"/>
              </a:solidFill>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Bahnschrift" panose="020B0502040204020203" pitchFamily="34" charset="0"/>
              </a:rPr>
              <a:t>      Strongly linked to higher smoking habits, moderate caffeine, and lower exercise.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solidFill>
                <a:srgbClr val="FFFF00"/>
              </a:solidFill>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rgbClr val="FFFF00"/>
                </a:solidFill>
                <a:effectLst/>
                <a:latin typeface="Bahnschrift" panose="020B0502040204020203" pitchFamily="34" charset="0"/>
              </a:rPr>
              <a:t>Social Anxiety :     </a:t>
            </a:r>
          </a:p>
          <a:p>
            <a:pPr marR="0" lvl="0" algn="l" defTabSz="914400" rtl="0" eaLnBrk="0" fontAlgn="base" latinLnBrk="0" hangingPunct="0">
              <a:lnSpc>
                <a:spcPct val="100000"/>
              </a:lnSpc>
              <a:spcBef>
                <a:spcPct val="0"/>
              </a:spcBef>
              <a:spcAft>
                <a:spcPct val="0"/>
              </a:spcAft>
              <a:buClrTx/>
              <a:buSzTx/>
              <a:tabLst/>
            </a:pPr>
            <a:r>
              <a:rPr lang="en-US" altLang="en-US" sz="1400" b="1" dirty="0">
                <a:latin typeface="Bahnschrift" panose="020B0502040204020203" pitchFamily="34" charset="0"/>
              </a:rPr>
              <a:t>     </a:t>
            </a:r>
            <a:r>
              <a:rPr kumimoji="0" lang="en-US" altLang="en-US" sz="1400" b="0" i="0" u="none" strike="noStrike" cap="none" normalizeH="0" baseline="0" dirty="0">
                <a:ln>
                  <a:noFill/>
                </a:ln>
                <a:solidFill>
                  <a:schemeClr val="tx1"/>
                </a:solidFill>
                <a:effectLst/>
                <a:latin typeface="Bahnschrift" panose="020B0502040204020203" pitchFamily="34" charset="0"/>
              </a:rPr>
              <a:t> Lifestyle seems healthier (low caffeine, low alcohol, low smoking), yet still causes panic </a:t>
            </a:r>
          </a:p>
          <a:p>
            <a:pPr marR="0" lvl="0" algn="l" defTabSz="914400" rtl="0" eaLnBrk="0" fontAlgn="base" latinLnBrk="0" hangingPunct="0">
              <a:lnSpc>
                <a:spcPct val="100000"/>
              </a:lnSpc>
              <a:spcBef>
                <a:spcPct val="0"/>
              </a:spcBef>
              <a:spcAft>
                <a:spcPct val="0"/>
              </a:spcAft>
              <a:buClrTx/>
              <a:buSzTx/>
              <a:tabLst/>
            </a:pPr>
            <a:r>
              <a:rPr lang="en-US" altLang="en-US" sz="1400" dirty="0">
                <a:latin typeface="Bahnschrift" panose="020B0502040204020203" pitchFamily="34" charset="0"/>
              </a:rPr>
              <a:t>      </a:t>
            </a:r>
            <a:r>
              <a:rPr kumimoji="0" lang="en-US" altLang="en-US" sz="1400" b="0" i="0" u="none" strike="noStrike" cap="none" normalizeH="0" baseline="0" dirty="0">
                <a:ln>
                  <a:noFill/>
                </a:ln>
                <a:solidFill>
                  <a:schemeClr val="tx1"/>
                </a:solidFill>
                <a:effectLst/>
                <a:latin typeface="Bahnschrift" panose="020B0502040204020203" pitchFamily="34" charset="0"/>
              </a:rPr>
              <a:t>attacks </a:t>
            </a:r>
            <a:r>
              <a:rPr lang="en-US" altLang="en-US" sz="1400" dirty="0">
                <a:latin typeface="Bahnschrift" panose="020B0502040204020203" pitchFamily="34" charset="0"/>
              </a:rPr>
              <a:t> </a:t>
            </a:r>
            <a:r>
              <a:rPr kumimoji="0" lang="en-US" altLang="en-US" sz="1400" b="0" i="0" u="none" strike="noStrike" cap="none" normalizeH="0" baseline="0" dirty="0">
                <a:ln>
                  <a:noFill/>
                </a:ln>
                <a:solidFill>
                  <a:srgbClr val="FFFF00"/>
                </a:solidFill>
                <a:effectLst/>
                <a:latin typeface="Bahnschrift" panose="020B0502040204020203" pitchFamily="34" charset="0"/>
              </a:rPr>
              <a:t>→</a:t>
            </a:r>
            <a:r>
              <a:rPr kumimoji="0" lang="en-US" altLang="en-US" sz="1400" b="0" i="0" u="none" strike="noStrike" cap="none" normalizeH="0" baseline="0" dirty="0">
                <a:ln>
                  <a:noFill/>
                </a:ln>
                <a:solidFill>
                  <a:schemeClr val="tx1"/>
                </a:solidFill>
                <a:effectLst/>
                <a:latin typeface="Bahnschrift" panose="020B0502040204020203" pitchFamily="34" charset="0"/>
              </a:rPr>
              <a:t> suggests psychological  rather than lifestyle-driven trigger.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solidFill>
                <a:schemeClr val="tx1"/>
              </a:solidFill>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rgbClr val="FFFF00"/>
                </a:solidFill>
                <a:effectLst/>
                <a:latin typeface="Bahnschrift" panose="020B0502040204020203" pitchFamily="34" charset="0"/>
              </a:rPr>
              <a:t>Stress &amp; Phobia :</a:t>
            </a:r>
            <a:endParaRPr lang="en-US" altLang="en-US" sz="1400" dirty="0">
              <a:solidFill>
                <a:srgbClr val="FFFF00"/>
              </a:solidFill>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Bahnschrift" panose="020B0502040204020203" pitchFamily="34" charset="0"/>
              </a:rPr>
              <a:t>      Balanced lifestyle factors, but still trigger attacks </a:t>
            </a:r>
            <a:r>
              <a:rPr kumimoji="0" lang="en-US" altLang="en-US" sz="1400" b="0" i="0" u="none" strike="noStrike" cap="none" normalizeH="0" baseline="0" dirty="0">
                <a:ln>
                  <a:noFill/>
                </a:ln>
                <a:solidFill>
                  <a:srgbClr val="FFFF00"/>
                </a:solidFill>
                <a:effectLst/>
                <a:latin typeface="Bahnschrift" panose="020B0502040204020203" pitchFamily="34" charset="0"/>
              </a:rPr>
              <a:t>→</a:t>
            </a:r>
            <a:r>
              <a:rPr kumimoji="0" lang="en-US" altLang="en-US" sz="1400" b="0" i="0" u="none" strike="noStrike" cap="none" normalizeH="0" baseline="0" dirty="0">
                <a:ln>
                  <a:noFill/>
                </a:ln>
                <a:solidFill>
                  <a:schemeClr val="tx1"/>
                </a:solidFill>
                <a:effectLst/>
                <a:latin typeface="Bahnschrift" panose="020B0502040204020203" pitchFamily="34" charset="0"/>
              </a:rPr>
              <a:t> points to external/mental stressors more </a:t>
            </a:r>
          </a:p>
          <a:p>
            <a:pPr marR="0" lvl="0" algn="l" defTabSz="914400" rtl="0" eaLnBrk="0" fontAlgn="base" latinLnBrk="0" hangingPunct="0">
              <a:lnSpc>
                <a:spcPct val="100000"/>
              </a:lnSpc>
              <a:spcBef>
                <a:spcPct val="0"/>
              </a:spcBef>
              <a:spcAft>
                <a:spcPct val="0"/>
              </a:spcAft>
              <a:buClrTx/>
              <a:buSzTx/>
              <a:tabLst/>
            </a:pPr>
            <a:r>
              <a:rPr lang="en-US" altLang="en-US" sz="1400" dirty="0">
                <a:latin typeface="Bahnschrift" panose="020B0502040204020203" pitchFamily="34" charset="0"/>
              </a:rPr>
              <a:t>      </a:t>
            </a:r>
            <a:r>
              <a:rPr kumimoji="0" lang="en-US" altLang="en-US" sz="1400" b="0" i="0" u="none" strike="noStrike" cap="none" normalizeH="0" baseline="0" dirty="0">
                <a:ln>
                  <a:noFill/>
                </a:ln>
                <a:solidFill>
                  <a:schemeClr val="tx1"/>
                </a:solidFill>
                <a:effectLst/>
                <a:latin typeface="Bahnschrift" panose="020B0502040204020203" pitchFamily="34" charset="0"/>
              </a:rPr>
              <a:t>than habits.</a:t>
            </a:r>
          </a:p>
        </p:txBody>
      </p:sp>
    </p:spTree>
    <p:extLst>
      <p:ext uri="{BB962C8B-B14F-4D97-AF65-F5344CB8AC3E}">
        <p14:creationId xmlns:p14="http://schemas.microsoft.com/office/powerpoint/2010/main" val="174249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6FA247D-9F34-F091-6BB2-C61B3073CDDA}"/>
              </a:ext>
            </a:extLst>
          </p:cNvPr>
          <p:cNvGraphicFramePr>
            <a:graphicFrameLocks noChangeAspect="1"/>
          </p:cNvGraphicFramePr>
          <p:nvPr>
            <p:extLst>
              <p:ext uri="{D42A27DB-BD31-4B8C-83A1-F6EECF244321}">
                <p14:modId xmlns:p14="http://schemas.microsoft.com/office/powerpoint/2010/main" val="680720766"/>
              </p:ext>
            </p:extLst>
          </p:nvPr>
        </p:nvGraphicFramePr>
        <p:xfrm>
          <a:off x="853440" y="2040243"/>
          <a:ext cx="4373198" cy="3246120"/>
        </p:xfrm>
        <a:graphic>
          <a:graphicData uri="http://schemas.openxmlformats.org/presentationml/2006/ole">
            <mc:AlternateContent xmlns:mc="http://schemas.openxmlformats.org/markup-compatibility/2006">
              <mc:Choice xmlns:v="urn:schemas-microsoft-com:vml" Requires="v">
                <p:oleObj name="Worksheet" r:id="rId2" imgW="7810576" imgH="4387985" progId="Excel.Sheet.12">
                  <p:embed/>
                </p:oleObj>
              </mc:Choice>
              <mc:Fallback>
                <p:oleObj name="Worksheet" r:id="rId2" imgW="7810576" imgH="4387985" progId="Excel.Sheet.12">
                  <p:embed/>
                  <p:pic>
                    <p:nvPicPr>
                      <p:cNvPr id="0" name=""/>
                      <p:cNvPicPr/>
                      <p:nvPr/>
                    </p:nvPicPr>
                    <p:blipFill>
                      <a:blip r:embed="rId3"/>
                      <a:stretch>
                        <a:fillRect/>
                      </a:stretch>
                    </p:blipFill>
                    <p:spPr>
                      <a:xfrm>
                        <a:off x="853440" y="2040243"/>
                        <a:ext cx="4373198" cy="324612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AD820F3-3078-22A8-D048-B9639980F11B}"/>
              </a:ext>
            </a:extLst>
          </p:cNvPr>
          <p:cNvSpPr txBox="1"/>
          <p:nvPr/>
        </p:nvSpPr>
        <p:spPr>
          <a:xfrm>
            <a:off x="5369947" y="2109031"/>
            <a:ext cx="5091865" cy="3539430"/>
          </a:xfrm>
          <a:prstGeom prst="rect">
            <a:avLst/>
          </a:prstGeom>
          <a:noFill/>
        </p:spPr>
        <p:txBody>
          <a:bodyPr wrap="square" rtlCol="0">
            <a:spAutoFit/>
          </a:bodyPr>
          <a:lstStyle/>
          <a:p>
            <a:pPr marL="285750" indent="-285750">
              <a:buFont typeface="Wingdings" panose="05000000000000000000" pitchFamily="2" charset="2"/>
              <a:buChar char="ü"/>
            </a:pPr>
            <a:r>
              <a:rPr lang="en-IN" sz="1400" dirty="0">
                <a:solidFill>
                  <a:srgbClr val="FFFF00"/>
                </a:solidFill>
                <a:latin typeface="Bahnschrift SemiBold" panose="020B0502040204020203" pitchFamily="34" charset="0"/>
              </a:rPr>
              <a:t>Female &amp; Middle-Aged </a:t>
            </a:r>
            <a:r>
              <a:rPr lang="en-IN" sz="1400" dirty="0">
                <a:latin typeface="Bahnschrift SemiBold" panose="020B0502040204020203" pitchFamily="34" charset="0"/>
              </a:rPr>
              <a:t>individuals have the highest therapy participation  ( 188  YES ) ,and a significant medication uptake. ( 152 YES )</a:t>
            </a:r>
          </a:p>
          <a:p>
            <a:pPr marL="285750" indent="-285750">
              <a:buFont typeface="Wingdings" panose="05000000000000000000" pitchFamily="2" charset="2"/>
              <a:buChar char="ü"/>
            </a:pPr>
            <a:endParaRPr lang="en-IN" sz="1400" dirty="0">
              <a:solidFill>
                <a:schemeClr val="bg1"/>
              </a:solidFill>
              <a:latin typeface="Bahnschrift SemiBold" panose="020B0502040204020203" pitchFamily="34" charset="0"/>
            </a:endParaRPr>
          </a:p>
          <a:p>
            <a:pPr marL="285750" indent="-285750">
              <a:buFont typeface="Wingdings" panose="05000000000000000000" pitchFamily="2" charset="2"/>
              <a:buChar char="ü"/>
            </a:pPr>
            <a:r>
              <a:rPr lang="en-IN" sz="1400" dirty="0">
                <a:latin typeface="Bahnschrift SemiBold" panose="020B0502040204020203" pitchFamily="34" charset="0"/>
              </a:rPr>
              <a:t>Overall, </a:t>
            </a:r>
            <a:r>
              <a:rPr lang="en-IN" sz="1400" dirty="0">
                <a:solidFill>
                  <a:srgbClr val="FFFF00"/>
                </a:solidFill>
                <a:latin typeface="Bahnschrift SemiBold" panose="020B0502040204020203" pitchFamily="34" charset="0"/>
              </a:rPr>
              <a:t>therapy</a:t>
            </a:r>
            <a:r>
              <a:rPr lang="en-IN" sz="1400" dirty="0">
                <a:solidFill>
                  <a:schemeClr val="bg1"/>
                </a:solidFill>
                <a:latin typeface="Bahnschrift SemiBold" panose="020B0502040204020203" pitchFamily="34" charset="0"/>
              </a:rPr>
              <a:t> </a:t>
            </a:r>
            <a:r>
              <a:rPr lang="en-IN" sz="1400" dirty="0">
                <a:latin typeface="Bahnschrift SemiBold" panose="020B0502040204020203" pitchFamily="34" charset="0"/>
              </a:rPr>
              <a:t>has sightly higher total engagement ( 605  YES ) than medication. ( 500 YES )</a:t>
            </a:r>
          </a:p>
          <a:p>
            <a:pPr marL="285750" indent="-285750">
              <a:buFont typeface="Wingdings" panose="05000000000000000000" pitchFamily="2" charset="2"/>
              <a:buChar char="ü"/>
            </a:pPr>
            <a:endParaRPr lang="en-IN" sz="1400" dirty="0">
              <a:solidFill>
                <a:schemeClr val="bg1"/>
              </a:solidFill>
              <a:latin typeface="Bahnschrift SemiBold" panose="020B0502040204020203" pitchFamily="34" charset="0"/>
            </a:endParaRPr>
          </a:p>
          <a:p>
            <a:pPr marL="285750" indent="-285750">
              <a:buFont typeface="Wingdings" panose="05000000000000000000" pitchFamily="2" charset="2"/>
              <a:buChar char="ü"/>
            </a:pPr>
            <a:r>
              <a:rPr lang="en-IN" sz="1400" dirty="0">
                <a:solidFill>
                  <a:srgbClr val="FFFF00"/>
                </a:solidFill>
                <a:latin typeface="Bahnschrift SemiBold" panose="020B0502040204020203" pitchFamily="34" charset="0"/>
              </a:rPr>
              <a:t>Teenagers &amp; Senior citizens </a:t>
            </a:r>
            <a:r>
              <a:rPr lang="en-IN" sz="1400" dirty="0">
                <a:latin typeface="Bahnschrift SemiBold" panose="020B0502040204020203" pitchFamily="34" charset="0"/>
              </a:rPr>
              <a:t>are consistently the least likely to engage in either therapy or medication , regardless of gender.</a:t>
            </a:r>
          </a:p>
          <a:p>
            <a:pPr marL="285750" indent="-285750">
              <a:buFont typeface="Wingdings" panose="05000000000000000000" pitchFamily="2" charset="2"/>
              <a:buChar char="ü"/>
            </a:pPr>
            <a:endParaRPr lang="en-IN" sz="1400" dirty="0">
              <a:solidFill>
                <a:schemeClr val="bg1"/>
              </a:solidFill>
              <a:latin typeface="Bahnschrift SemiBold" panose="020B0502040204020203" pitchFamily="34" charset="0"/>
            </a:endParaRPr>
          </a:p>
          <a:p>
            <a:pPr marL="285750" indent="-285750">
              <a:buFont typeface="Wingdings" panose="05000000000000000000" pitchFamily="2" charset="2"/>
              <a:buChar char="ü"/>
            </a:pPr>
            <a:r>
              <a:rPr lang="en-IN" sz="1400" dirty="0">
                <a:latin typeface="Bahnschrift SemiBold" panose="020B0502040204020203" pitchFamily="34" charset="0"/>
              </a:rPr>
              <a:t>These trends suggest that </a:t>
            </a:r>
            <a:r>
              <a:rPr lang="en-IN" sz="1400" dirty="0">
                <a:solidFill>
                  <a:srgbClr val="FFFF00"/>
                </a:solidFill>
                <a:latin typeface="Bahnschrift SemiBold" panose="020B0502040204020203" pitchFamily="34" charset="0"/>
              </a:rPr>
              <a:t>middle –aged </a:t>
            </a:r>
            <a:r>
              <a:rPr lang="en-IN" sz="1400" dirty="0">
                <a:latin typeface="Bahnschrift SemiBold" panose="020B0502040204020203" pitchFamily="34" charset="0"/>
              </a:rPr>
              <a:t>individuals are the main demographic utilizing panic attack treatments ,while younger and older populations participate far less ,with therapy being marginally more popular than medication</a:t>
            </a:r>
            <a:r>
              <a:rPr lang="en-IN" sz="1400" dirty="0">
                <a:solidFill>
                  <a:schemeClr val="bg1"/>
                </a:solidFill>
                <a:latin typeface="Bahnschrift SemiBold" panose="020B0502040204020203" pitchFamily="34" charset="0"/>
              </a:rPr>
              <a:t>.</a:t>
            </a:r>
          </a:p>
        </p:txBody>
      </p:sp>
      <p:sp>
        <p:nvSpPr>
          <p:cNvPr id="2" name="Title 3">
            <a:extLst>
              <a:ext uri="{FF2B5EF4-FFF2-40B4-BE49-F238E27FC236}">
                <a16:creationId xmlns:a16="http://schemas.microsoft.com/office/drawing/2014/main" id="{63E6109D-5701-9CB8-69AB-99DEBFC4AC59}"/>
              </a:ext>
            </a:extLst>
          </p:cNvPr>
          <p:cNvSpPr txBox="1">
            <a:spLocks/>
          </p:cNvSpPr>
          <p:nvPr/>
        </p:nvSpPr>
        <p:spPr>
          <a:xfrm>
            <a:off x="872406" y="1106424"/>
            <a:ext cx="8995082" cy="675525"/>
          </a:xfrm>
          <a:prstGeom prst="rect">
            <a:avLst/>
          </a:prstGeom>
          <a:noFill/>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fontScale="92500"/>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3200" dirty="0">
                <a:ln w="0"/>
                <a:solidFill>
                  <a:schemeClr val="tx1"/>
                </a:solidFill>
                <a:effectLst>
                  <a:outerShdw blurRad="38100" dist="19050" dir="2700000" algn="tl" rotWithShape="0">
                    <a:schemeClr val="dk1">
                      <a:alpha val="40000"/>
                    </a:schemeClr>
                  </a:outerShdw>
                </a:effectLst>
                <a:latin typeface="Bahnschrift SemiBold SemiConden" panose="020B0502040204020203" pitchFamily="34" charset="0"/>
              </a:rPr>
              <a:t>Treatment Choices across different genders and age groups</a:t>
            </a:r>
          </a:p>
          <a:p>
            <a:pPr algn="ctr"/>
            <a:endParaRPr lang="en-IN" sz="320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333584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a:extLst>
              <a:ext uri="{FF2B5EF4-FFF2-40B4-BE49-F238E27FC236}">
                <a16:creationId xmlns:a16="http://schemas.microsoft.com/office/drawing/2014/main" id="{824E5965-C7BF-73F5-D1D5-8259F20F738B}"/>
              </a:ext>
            </a:extLst>
          </p:cNvPr>
          <p:cNvGraphicFramePr>
            <a:graphicFrameLocks noChangeAspect="1"/>
          </p:cNvGraphicFramePr>
          <p:nvPr>
            <p:extLst>
              <p:ext uri="{D42A27DB-BD31-4B8C-83A1-F6EECF244321}">
                <p14:modId xmlns:p14="http://schemas.microsoft.com/office/powerpoint/2010/main" val="1490829942"/>
              </p:ext>
            </p:extLst>
          </p:nvPr>
        </p:nvGraphicFramePr>
        <p:xfrm>
          <a:off x="4971003" y="2276220"/>
          <a:ext cx="2249992" cy="1971857"/>
        </p:xfrm>
        <a:graphic>
          <a:graphicData uri="http://schemas.openxmlformats.org/presentationml/2006/ole">
            <mc:AlternateContent xmlns:mc="http://schemas.openxmlformats.org/markup-compatibility/2006">
              <mc:Choice xmlns:v="urn:schemas-microsoft-com:vml" Requires="v">
                <p:oleObj name="Worksheet" r:id="rId2" imgW="3441708" imgH="3016385" progId="Excel.Sheet.12">
                  <p:embed/>
                </p:oleObj>
              </mc:Choice>
              <mc:Fallback>
                <p:oleObj name="Worksheet" r:id="rId2" imgW="3441708" imgH="3016385" progId="Excel.Sheet.12">
                  <p:embed/>
                  <p:pic>
                    <p:nvPicPr>
                      <p:cNvPr id="0" name=""/>
                      <p:cNvPicPr/>
                      <p:nvPr/>
                    </p:nvPicPr>
                    <p:blipFill>
                      <a:blip r:embed="rId3"/>
                      <a:stretch>
                        <a:fillRect/>
                      </a:stretch>
                    </p:blipFill>
                    <p:spPr>
                      <a:xfrm>
                        <a:off x="4971003" y="2276220"/>
                        <a:ext cx="2249992" cy="1971857"/>
                      </a:xfrm>
                      <a:prstGeom prst="rect">
                        <a:avLst/>
                      </a:prstGeom>
                    </p:spPr>
                  </p:pic>
                </p:oleObj>
              </mc:Fallback>
            </mc:AlternateContent>
          </a:graphicData>
        </a:graphic>
      </p:graphicFrame>
      <p:pic>
        <p:nvPicPr>
          <p:cNvPr id="34" name="Picture 33">
            <a:extLst>
              <a:ext uri="{FF2B5EF4-FFF2-40B4-BE49-F238E27FC236}">
                <a16:creationId xmlns:a16="http://schemas.microsoft.com/office/drawing/2014/main" id="{85C929C1-7B01-AD08-7557-DEF4763B23E1}"/>
              </a:ext>
            </a:extLst>
          </p:cNvPr>
          <p:cNvPicPr>
            <a:picLocks noChangeAspect="1"/>
          </p:cNvPicPr>
          <p:nvPr/>
        </p:nvPicPr>
        <p:blipFill>
          <a:blip r:embed="rId4"/>
          <a:stretch>
            <a:fillRect/>
          </a:stretch>
        </p:blipFill>
        <p:spPr>
          <a:xfrm>
            <a:off x="5436249" y="791626"/>
            <a:ext cx="1319499" cy="1187106"/>
          </a:xfrm>
          <a:prstGeom prst="rect">
            <a:avLst/>
          </a:prstGeom>
        </p:spPr>
      </p:pic>
      <p:graphicFrame>
        <p:nvGraphicFramePr>
          <p:cNvPr id="36" name="Object 35">
            <a:extLst>
              <a:ext uri="{FF2B5EF4-FFF2-40B4-BE49-F238E27FC236}">
                <a16:creationId xmlns:a16="http://schemas.microsoft.com/office/drawing/2014/main" id="{D56BA586-AB06-0596-672C-3E40AB0FB911}"/>
              </a:ext>
            </a:extLst>
          </p:cNvPr>
          <p:cNvGraphicFramePr>
            <a:graphicFrameLocks noChangeAspect="1"/>
          </p:cNvGraphicFramePr>
          <p:nvPr>
            <p:extLst>
              <p:ext uri="{D42A27DB-BD31-4B8C-83A1-F6EECF244321}">
                <p14:modId xmlns:p14="http://schemas.microsoft.com/office/powerpoint/2010/main" val="146076855"/>
              </p:ext>
            </p:extLst>
          </p:nvPr>
        </p:nvGraphicFramePr>
        <p:xfrm>
          <a:off x="1220210" y="2276219"/>
          <a:ext cx="2249992" cy="1971857"/>
        </p:xfrm>
        <a:graphic>
          <a:graphicData uri="http://schemas.openxmlformats.org/presentationml/2006/ole">
            <mc:AlternateContent xmlns:mc="http://schemas.openxmlformats.org/markup-compatibility/2006">
              <mc:Choice xmlns:v="urn:schemas-microsoft-com:vml" Requires="v">
                <p:oleObj name="Worksheet" r:id="rId5" imgW="3441708" imgH="3200400" progId="Excel.Sheet.12">
                  <p:embed/>
                </p:oleObj>
              </mc:Choice>
              <mc:Fallback>
                <p:oleObj name="Worksheet" r:id="rId5" imgW="3441708" imgH="3200400" progId="Excel.Sheet.12">
                  <p:embed/>
                  <p:pic>
                    <p:nvPicPr>
                      <p:cNvPr id="0" name=""/>
                      <p:cNvPicPr/>
                      <p:nvPr/>
                    </p:nvPicPr>
                    <p:blipFill>
                      <a:blip r:embed="rId6"/>
                      <a:stretch>
                        <a:fillRect/>
                      </a:stretch>
                    </p:blipFill>
                    <p:spPr>
                      <a:xfrm>
                        <a:off x="1220210" y="2276219"/>
                        <a:ext cx="2249992" cy="1971857"/>
                      </a:xfrm>
                      <a:prstGeom prst="rect">
                        <a:avLst/>
                      </a:prstGeom>
                    </p:spPr>
                  </p:pic>
                </p:oleObj>
              </mc:Fallback>
            </mc:AlternateContent>
          </a:graphicData>
        </a:graphic>
      </p:graphicFrame>
      <p:pic>
        <p:nvPicPr>
          <p:cNvPr id="38" name="Picture 37">
            <a:extLst>
              <a:ext uri="{FF2B5EF4-FFF2-40B4-BE49-F238E27FC236}">
                <a16:creationId xmlns:a16="http://schemas.microsoft.com/office/drawing/2014/main" id="{C621EC39-2979-8279-1BCD-D5656EF1E3A9}"/>
              </a:ext>
            </a:extLst>
          </p:cNvPr>
          <p:cNvPicPr>
            <a:picLocks noChangeAspect="1"/>
          </p:cNvPicPr>
          <p:nvPr/>
        </p:nvPicPr>
        <p:blipFill>
          <a:blip r:embed="rId7"/>
          <a:stretch>
            <a:fillRect/>
          </a:stretch>
        </p:blipFill>
        <p:spPr>
          <a:xfrm>
            <a:off x="1685459" y="791626"/>
            <a:ext cx="1319499" cy="1187106"/>
          </a:xfrm>
          <a:prstGeom prst="rect">
            <a:avLst/>
          </a:prstGeom>
        </p:spPr>
      </p:pic>
      <p:graphicFrame>
        <p:nvGraphicFramePr>
          <p:cNvPr id="40" name="Object 39">
            <a:extLst>
              <a:ext uri="{FF2B5EF4-FFF2-40B4-BE49-F238E27FC236}">
                <a16:creationId xmlns:a16="http://schemas.microsoft.com/office/drawing/2014/main" id="{45E6324E-5F72-E296-A311-7C4B5B8DA33A}"/>
              </a:ext>
            </a:extLst>
          </p:cNvPr>
          <p:cNvGraphicFramePr>
            <a:graphicFrameLocks noChangeAspect="1"/>
          </p:cNvGraphicFramePr>
          <p:nvPr>
            <p:extLst>
              <p:ext uri="{D42A27DB-BD31-4B8C-83A1-F6EECF244321}">
                <p14:modId xmlns:p14="http://schemas.microsoft.com/office/powerpoint/2010/main" val="867022206"/>
              </p:ext>
            </p:extLst>
          </p:nvPr>
        </p:nvGraphicFramePr>
        <p:xfrm>
          <a:off x="8721796" y="2253857"/>
          <a:ext cx="2249992" cy="1963285"/>
        </p:xfrm>
        <a:graphic>
          <a:graphicData uri="http://schemas.openxmlformats.org/presentationml/2006/ole">
            <mc:AlternateContent xmlns:mc="http://schemas.openxmlformats.org/markup-compatibility/2006">
              <mc:Choice xmlns:v="urn:schemas-microsoft-com:vml" Requires="v">
                <p:oleObj name="Worksheet" r:id="rId8" imgW="3441708" imgH="3384415" progId="Excel.Sheet.12">
                  <p:embed/>
                </p:oleObj>
              </mc:Choice>
              <mc:Fallback>
                <p:oleObj name="Worksheet" r:id="rId8" imgW="3441708" imgH="3384415" progId="Excel.Sheet.12">
                  <p:embed/>
                  <p:pic>
                    <p:nvPicPr>
                      <p:cNvPr id="0" name=""/>
                      <p:cNvPicPr/>
                      <p:nvPr/>
                    </p:nvPicPr>
                    <p:blipFill>
                      <a:blip r:embed="rId9"/>
                      <a:stretch>
                        <a:fillRect/>
                      </a:stretch>
                    </p:blipFill>
                    <p:spPr>
                      <a:xfrm>
                        <a:off x="8721796" y="2253857"/>
                        <a:ext cx="2249992" cy="1963285"/>
                      </a:xfrm>
                      <a:prstGeom prst="rect">
                        <a:avLst/>
                      </a:prstGeom>
                    </p:spPr>
                  </p:pic>
                </p:oleObj>
              </mc:Fallback>
            </mc:AlternateContent>
          </a:graphicData>
        </a:graphic>
      </p:graphicFrame>
      <p:pic>
        <p:nvPicPr>
          <p:cNvPr id="42" name="Picture 41">
            <a:extLst>
              <a:ext uri="{FF2B5EF4-FFF2-40B4-BE49-F238E27FC236}">
                <a16:creationId xmlns:a16="http://schemas.microsoft.com/office/drawing/2014/main" id="{40F9F8BC-2B07-F406-CB46-6B8F40A1E0DB}"/>
              </a:ext>
            </a:extLst>
          </p:cNvPr>
          <p:cNvPicPr>
            <a:picLocks noChangeAspect="1"/>
          </p:cNvPicPr>
          <p:nvPr/>
        </p:nvPicPr>
        <p:blipFill>
          <a:blip r:embed="rId10"/>
          <a:stretch>
            <a:fillRect/>
          </a:stretch>
        </p:blipFill>
        <p:spPr>
          <a:xfrm>
            <a:off x="9187042" y="791626"/>
            <a:ext cx="1319499" cy="1187106"/>
          </a:xfrm>
          <a:prstGeom prst="rect">
            <a:avLst/>
          </a:prstGeom>
        </p:spPr>
      </p:pic>
      <p:sp>
        <p:nvSpPr>
          <p:cNvPr id="6" name="TextBox 5">
            <a:extLst>
              <a:ext uri="{FF2B5EF4-FFF2-40B4-BE49-F238E27FC236}">
                <a16:creationId xmlns:a16="http://schemas.microsoft.com/office/drawing/2014/main" id="{F0D123A5-0B9F-6288-BB01-DD686F58DAC5}"/>
              </a:ext>
            </a:extLst>
          </p:cNvPr>
          <p:cNvSpPr txBox="1"/>
          <p:nvPr/>
        </p:nvSpPr>
        <p:spPr>
          <a:xfrm>
            <a:off x="4215384" y="163085"/>
            <a:ext cx="3602735" cy="400110"/>
          </a:xfrm>
          <a:prstGeom prst="rect">
            <a:avLst/>
          </a:prstGeom>
          <a:solidFill>
            <a:schemeClr val="tx1"/>
          </a:solidFill>
          <a:ln>
            <a:solidFill>
              <a:schemeClr val="tx1"/>
            </a:solidFill>
            <a:extLst>
              <a:ext uri="{C807C97D-BFC1-408E-A445-0C87EB9F89A2}">
                <ask:lineSketchStyleProps xmlns:ask="http://schemas.microsoft.com/office/drawing/2018/sketchyshapes" sd="1820635493">
                  <a:custGeom>
                    <a:avLst/>
                    <a:gdLst>
                      <a:gd name="connsiteX0" fmla="*/ 0 w 3602735"/>
                      <a:gd name="connsiteY0" fmla="*/ 0 h 400110"/>
                      <a:gd name="connsiteX1" fmla="*/ 3602735 w 3602735"/>
                      <a:gd name="connsiteY1" fmla="*/ 0 h 400110"/>
                      <a:gd name="connsiteX2" fmla="*/ 3602735 w 3602735"/>
                      <a:gd name="connsiteY2" fmla="*/ 400110 h 400110"/>
                      <a:gd name="connsiteX3" fmla="*/ 0 w 3602735"/>
                      <a:gd name="connsiteY3" fmla="*/ 400110 h 400110"/>
                      <a:gd name="connsiteX4" fmla="*/ 0 w 3602735"/>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735" h="400110" fill="none" extrusionOk="0">
                        <a:moveTo>
                          <a:pt x="0" y="0"/>
                        </a:moveTo>
                        <a:cubicBezTo>
                          <a:pt x="825694" y="16390"/>
                          <a:pt x="2858786" y="-57751"/>
                          <a:pt x="3602735" y="0"/>
                        </a:cubicBezTo>
                        <a:cubicBezTo>
                          <a:pt x="3599146" y="53214"/>
                          <a:pt x="3621675" y="228868"/>
                          <a:pt x="3602735" y="400110"/>
                        </a:cubicBezTo>
                        <a:cubicBezTo>
                          <a:pt x="2068566" y="467726"/>
                          <a:pt x="488112" y="494513"/>
                          <a:pt x="0" y="400110"/>
                        </a:cubicBezTo>
                        <a:cubicBezTo>
                          <a:pt x="-13455" y="243683"/>
                          <a:pt x="25705" y="40684"/>
                          <a:pt x="0" y="0"/>
                        </a:cubicBezTo>
                        <a:close/>
                      </a:path>
                      <a:path w="3602735" h="400110" stroke="0" extrusionOk="0">
                        <a:moveTo>
                          <a:pt x="0" y="0"/>
                        </a:moveTo>
                        <a:cubicBezTo>
                          <a:pt x="457352" y="86413"/>
                          <a:pt x="2621155" y="-23568"/>
                          <a:pt x="3602735" y="0"/>
                        </a:cubicBezTo>
                        <a:cubicBezTo>
                          <a:pt x="3568243" y="152314"/>
                          <a:pt x="3585242" y="341045"/>
                          <a:pt x="3602735" y="400110"/>
                        </a:cubicBezTo>
                        <a:cubicBezTo>
                          <a:pt x="1954125" y="517006"/>
                          <a:pt x="617720" y="279648"/>
                          <a:pt x="0" y="400110"/>
                        </a:cubicBezTo>
                        <a:cubicBezTo>
                          <a:pt x="-13708" y="336607"/>
                          <a:pt x="23217" y="164204"/>
                          <a:pt x="0" y="0"/>
                        </a:cubicBezTo>
                        <a:close/>
                      </a:path>
                    </a:pathLst>
                  </a:custGeom>
                  <ask:type>
                    <ask:lineSketchNone/>
                  </ask:type>
                </ask:lineSketchStyleProps>
              </a:ext>
            </a:extLst>
          </a:ln>
          <a:effectLst>
            <a:outerShdw blurRad="50800" dist="38100" dir="13500000" algn="br" rotWithShape="0">
              <a:prstClr val="black">
                <a:alpha val="40000"/>
              </a:prstClr>
            </a:outerShdw>
          </a:effectLst>
        </p:spPr>
        <p:txBody>
          <a:bodyPr wrap="square" rtlCol="0">
            <a:spAutoFit/>
          </a:bodyPr>
          <a:lstStyle/>
          <a:p>
            <a:pPr algn="ctr"/>
            <a:r>
              <a:rPr lang="en-IN" sz="2000" b="1" dirty="0">
                <a:solidFill>
                  <a:schemeClr val="bg1"/>
                </a:solidFill>
                <a:latin typeface="Bahnschrift SemiBold SemiConden" panose="020B0502040204020203" pitchFamily="34" charset="0"/>
              </a:rPr>
              <a:t>Panic Score Status</a:t>
            </a:r>
          </a:p>
        </p:txBody>
      </p:sp>
      <p:sp>
        <p:nvSpPr>
          <p:cNvPr id="7" name="TextBox 6">
            <a:extLst>
              <a:ext uri="{FF2B5EF4-FFF2-40B4-BE49-F238E27FC236}">
                <a16:creationId xmlns:a16="http://schemas.microsoft.com/office/drawing/2014/main" id="{192FEF8A-AB43-9475-B35E-17D96FD7B935}"/>
              </a:ext>
            </a:extLst>
          </p:cNvPr>
          <p:cNvSpPr txBox="1"/>
          <p:nvPr/>
        </p:nvSpPr>
        <p:spPr>
          <a:xfrm>
            <a:off x="1449812" y="4304829"/>
            <a:ext cx="10249412"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Bahnschrift Condensed" panose="020B0502040204020203" pitchFamily="34" charset="0"/>
              </a:rPr>
              <a:t>Higher panic scores seem concentrated among </a:t>
            </a:r>
            <a:r>
              <a:rPr lang="en-IN" sz="1600" dirty="0">
                <a:solidFill>
                  <a:srgbClr val="FFFF00"/>
                </a:solidFill>
                <a:latin typeface="Bahnschrift Condensed" panose="020B0502040204020203" pitchFamily="34" charset="0"/>
              </a:rPr>
              <a:t>middle-aged &amp; female participants </a:t>
            </a:r>
            <a:r>
              <a:rPr lang="en-IN" sz="1600" dirty="0">
                <a:latin typeface="Bahnschrift Condensed" panose="020B0502040204020203" pitchFamily="34" charset="0"/>
              </a:rPr>
              <a:t>, as evident from the larger counts  in those groups.</a:t>
            </a:r>
          </a:p>
          <a:p>
            <a:pPr marL="285750" indent="-285750">
              <a:buFont typeface="Arial" panose="020B0604020202020204" pitchFamily="34" charset="0"/>
              <a:buChar char="•"/>
            </a:pPr>
            <a:r>
              <a:rPr lang="en-IN" sz="1600" dirty="0">
                <a:solidFill>
                  <a:srgbClr val="FFFF00"/>
                </a:solidFill>
                <a:latin typeface="Bahnschrift Condensed" panose="020B0502040204020203" pitchFamily="34" charset="0"/>
              </a:rPr>
              <a:t>Non-binary</a:t>
            </a:r>
            <a:r>
              <a:rPr lang="en-IN" sz="1600" dirty="0">
                <a:latin typeface="Bahnschrift Condensed" panose="020B0502040204020203" pitchFamily="34" charset="0"/>
              </a:rPr>
              <a:t> and </a:t>
            </a:r>
            <a:r>
              <a:rPr lang="en-IN" sz="1600" dirty="0">
                <a:solidFill>
                  <a:srgbClr val="FFFF00"/>
                </a:solidFill>
                <a:latin typeface="Bahnschrift Condensed" panose="020B0502040204020203" pitchFamily="34" charset="0"/>
              </a:rPr>
              <a:t>senior citizen </a:t>
            </a:r>
            <a:r>
              <a:rPr lang="en-IN" sz="1600" dirty="0">
                <a:latin typeface="Bahnschrift Condensed" panose="020B0502040204020203" pitchFamily="34" charset="0"/>
              </a:rPr>
              <a:t>groups have the lowest representation or count of panic score.</a:t>
            </a:r>
          </a:p>
        </p:txBody>
      </p:sp>
      <p:sp>
        <p:nvSpPr>
          <p:cNvPr id="9" name="TextBox 8">
            <a:extLst>
              <a:ext uri="{FF2B5EF4-FFF2-40B4-BE49-F238E27FC236}">
                <a16:creationId xmlns:a16="http://schemas.microsoft.com/office/drawing/2014/main" id="{CF4A0E81-A7BD-682D-6E0B-575642842306}"/>
              </a:ext>
            </a:extLst>
          </p:cNvPr>
          <p:cNvSpPr txBox="1"/>
          <p:nvPr/>
        </p:nvSpPr>
        <p:spPr>
          <a:xfrm>
            <a:off x="7294129" y="5243845"/>
            <a:ext cx="3785826" cy="1015663"/>
          </a:xfrm>
          <a:prstGeom prst="rect">
            <a:avLst/>
          </a:prstGeom>
          <a:noFill/>
        </p:spPr>
        <p:txBody>
          <a:bodyPr wrap="square" rtlCol="0">
            <a:spAutoFit/>
          </a:bodyPr>
          <a:lstStyle/>
          <a:p>
            <a:pPr marL="285750" indent="-285750">
              <a:buFont typeface="Wingdings" panose="05000000000000000000" pitchFamily="2" charset="2"/>
              <a:buChar char="§"/>
            </a:pPr>
            <a:r>
              <a:rPr lang="en-IN" sz="1200" dirty="0">
                <a:solidFill>
                  <a:srgbClr val="FFFF00"/>
                </a:solidFill>
                <a:latin typeface="Bahnschrift Condensed" panose="020B0502040204020203" pitchFamily="34" charset="0"/>
              </a:rPr>
              <a:t>Males &amp; Females </a:t>
            </a:r>
            <a:r>
              <a:rPr lang="en-IN" sz="1200" dirty="0">
                <a:latin typeface="Bahnschrift Condensed" panose="020B0502040204020203" pitchFamily="34" charset="0"/>
              </a:rPr>
              <a:t>are the primary categories ,with Non-binary appearing only in the rightmost table with high panic score.</a:t>
            </a:r>
          </a:p>
          <a:p>
            <a:pPr marL="285750" indent="-285750">
              <a:buFont typeface="Wingdings" panose="05000000000000000000" pitchFamily="2" charset="2"/>
              <a:buChar char="§"/>
            </a:pPr>
            <a:endParaRPr lang="en-IN" sz="1200" dirty="0">
              <a:solidFill>
                <a:schemeClr val="bg1"/>
              </a:solidFill>
              <a:latin typeface="Bahnschrift Condensed" panose="020B0502040204020203" pitchFamily="34" charset="0"/>
            </a:endParaRPr>
          </a:p>
          <a:p>
            <a:pPr marL="285750" indent="-285750">
              <a:buFont typeface="Wingdings" panose="05000000000000000000" pitchFamily="2" charset="2"/>
              <a:buChar char="§"/>
            </a:pPr>
            <a:r>
              <a:rPr lang="en-IN" sz="1200" dirty="0">
                <a:solidFill>
                  <a:srgbClr val="FFFF00"/>
                </a:solidFill>
                <a:latin typeface="Bahnschrift Condensed" panose="020B0502040204020203" pitchFamily="34" charset="0"/>
              </a:rPr>
              <a:t>Female</a:t>
            </a:r>
            <a:r>
              <a:rPr lang="en-IN" sz="1200" dirty="0">
                <a:solidFill>
                  <a:schemeClr val="bg1"/>
                </a:solidFill>
                <a:latin typeface="Bahnschrift Condensed" panose="020B0502040204020203" pitchFamily="34" charset="0"/>
              </a:rPr>
              <a:t> </a:t>
            </a:r>
            <a:r>
              <a:rPr lang="en-IN" sz="1200" dirty="0">
                <a:latin typeface="Bahnschrift Condensed" panose="020B0502040204020203" pitchFamily="34" charset="0"/>
              </a:rPr>
              <a:t>counts reach as high as </a:t>
            </a:r>
            <a:r>
              <a:rPr lang="en-IN" sz="1200" dirty="0">
                <a:solidFill>
                  <a:srgbClr val="FFFF00"/>
                </a:solidFill>
                <a:latin typeface="Bahnschrift Condensed" panose="020B0502040204020203" pitchFamily="34" charset="0"/>
              </a:rPr>
              <a:t>168 </a:t>
            </a:r>
            <a:r>
              <a:rPr lang="en-IN" sz="1200" dirty="0">
                <a:latin typeface="Bahnschrift Condensed" panose="020B0502040204020203" pitchFamily="34" charset="0"/>
              </a:rPr>
              <a:t>in the rightmost table, indicating possibly higher representation.</a:t>
            </a:r>
          </a:p>
        </p:txBody>
      </p:sp>
      <p:sp>
        <p:nvSpPr>
          <p:cNvPr id="10" name="TextBox 9">
            <a:extLst>
              <a:ext uri="{FF2B5EF4-FFF2-40B4-BE49-F238E27FC236}">
                <a16:creationId xmlns:a16="http://schemas.microsoft.com/office/drawing/2014/main" id="{54D29EBB-1082-8522-01C3-7FAA6981EAA0}"/>
              </a:ext>
            </a:extLst>
          </p:cNvPr>
          <p:cNvSpPr txBox="1"/>
          <p:nvPr/>
        </p:nvSpPr>
        <p:spPr>
          <a:xfrm>
            <a:off x="1449812" y="5243845"/>
            <a:ext cx="5481340" cy="1600438"/>
          </a:xfrm>
          <a:prstGeom prst="rect">
            <a:avLst/>
          </a:prstGeom>
          <a:noFill/>
        </p:spPr>
        <p:txBody>
          <a:bodyPr wrap="square" rtlCol="0">
            <a:spAutoFit/>
          </a:bodyPr>
          <a:lstStyle/>
          <a:p>
            <a:pPr marL="285750" indent="-285750">
              <a:buFont typeface="Wingdings" panose="05000000000000000000" pitchFamily="2" charset="2"/>
              <a:buChar char="§"/>
            </a:pPr>
            <a:r>
              <a:rPr lang="en-IN" sz="1200" dirty="0">
                <a:solidFill>
                  <a:srgbClr val="FFFF00"/>
                </a:solidFill>
                <a:latin typeface="Bahnschrift Condensed" panose="020B0502040204020203" pitchFamily="34" charset="0"/>
              </a:rPr>
              <a:t>Middle-aged</a:t>
            </a:r>
            <a:r>
              <a:rPr lang="en-IN" sz="1200" dirty="0">
                <a:solidFill>
                  <a:schemeClr val="bg1"/>
                </a:solidFill>
                <a:latin typeface="Bahnschrift Condensed" panose="020B0502040204020203" pitchFamily="34" charset="0"/>
              </a:rPr>
              <a:t> </a:t>
            </a:r>
            <a:r>
              <a:rPr lang="en-IN" sz="1200" dirty="0">
                <a:latin typeface="Bahnschrift Condensed" panose="020B0502040204020203" pitchFamily="34" charset="0"/>
              </a:rPr>
              <a:t>individuals have the highest counts across most demographic splits ,especially among females. ( e.g.. 106 in the rightmost table )</a:t>
            </a:r>
          </a:p>
          <a:p>
            <a:pPr marL="285750" indent="-285750">
              <a:buFont typeface="Wingdings" panose="05000000000000000000" pitchFamily="2" charset="2"/>
              <a:buChar char="§"/>
            </a:pPr>
            <a:endParaRPr lang="en-IN" sz="1200" dirty="0">
              <a:solidFill>
                <a:schemeClr val="bg1"/>
              </a:solidFill>
              <a:latin typeface="Bahnschrift Condensed" panose="020B0502040204020203" pitchFamily="34" charset="0"/>
            </a:endParaRPr>
          </a:p>
          <a:p>
            <a:pPr marL="285750" indent="-285750">
              <a:buFont typeface="Wingdings" panose="05000000000000000000" pitchFamily="2" charset="2"/>
              <a:buChar char="§"/>
            </a:pPr>
            <a:r>
              <a:rPr lang="en-IN" sz="1200" dirty="0">
                <a:solidFill>
                  <a:srgbClr val="FFFF00"/>
                </a:solidFill>
                <a:latin typeface="Bahnschrift Condensed" panose="020B0502040204020203" pitchFamily="34" charset="0"/>
              </a:rPr>
              <a:t>Youth adults and Teenagers </a:t>
            </a:r>
            <a:r>
              <a:rPr lang="en-IN" sz="1200" dirty="0">
                <a:latin typeface="Bahnschrift Condensed" panose="020B0502040204020203" pitchFamily="34" charset="0"/>
              </a:rPr>
              <a:t>are consistently represented ,but with lower total compared to the middle-aged group</a:t>
            </a:r>
            <a:r>
              <a:rPr lang="en-IN" sz="1200" dirty="0">
                <a:solidFill>
                  <a:schemeClr val="bg1"/>
                </a:solidFill>
                <a:latin typeface="Bahnschrift Condensed" panose="020B0502040204020203" pitchFamily="34" charset="0"/>
              </a:rPr>
              <a:t>.</a:t>
            </a:r>
          </a:p>
          <a:p>
            <a:pPr marL="285750" indent="-285750">
              <a:buFont typeface="Wingdings" panose="05000000000000000000" pitchFamily="2" charset="2"/>
              <a:buChar char="§"/>
            </a:pPr>
            <a:endParaRPr lang="en-IN" sz="1400" dirty="0">
              <a:solidFill>
                <a:schemeClr val="bg1"/>
              </a:solidFill>
              <a:latin typeface="Bahnschrift Condensed" panose="020B0502040204020203" pitchFamily="34" charset="0"/>
            </a:endParaRPr>
          </a:p>
          <a:p>
            <a:pPr marL="285750" indent="-285750">
              <a:buFont typeface="Wingdings" panose="05000000000000000000" pitchFamily="2" charset="2"/>
              <a:buChar char="§"/>
            </a:pPr>
            <a:r>
              <a:rPr lang="en-IN" sz="1200" dirty="0">
                <a:solidFill>
                  <a:srgbClr val="FFFF00"/>
                </a:solidFill>
                <a:latin typeface="Bahnschrift Condensed" panose="020B0502040204020203" pitchFamily="34" charset="0"/>
              </a:rPr>
              <a:t>Senior citizens </a:t>
            </a:r>
            <a:r>
              <a:rPr lang="en-IN" sz="1200" dirty="0">
                <a:latin typeface="Bahnschrift Condensed" panose="020B0502040204020203" pitchFamily="34" charset="0"/>
              </a:rPr>
              <a:t>appear with much lower counts rarely exceeding single digits.</a:t>
            </a:r>
          </a:p>
          <a:p>
            <a:endParaRPr lang="en-IN" sz="1200" dirty="0">
              <a:solidFill>
                <a:schemeClr val="bg1"/>
              </a:solidFill>
              <a:latin typeface="Bahnschrift Condensed" panose="020B0502040204020203" pitchFamily="34" charset="0"/>
            </a:endParaRPr>
          </a:p>
        </p:txBody>
      </p:sp>
      <p:pic>
        <p:nvPicPr>
          <p:cNvPr id="16" name="Graphic 15" descr="Back with solid fill">
            <a:extLst>
              <a:ext uri="{FF2B5EF4-FFF2-40B4-BE49-F238E27FC236}">
                <a16:creationId xmlns:a16="http://schemas.microsoft.com/office/drawing/2014/main" id="{1E4DA600-A97A-26DB-292C-EA4E6222B0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209422">
            <a:off x="3090887" y="1683051"/>
            <a:ext cx="434932" cy="434932"/>
          </a:xfrm>
          <a:prstGeom prst="rect">
            <a:avLst/>
          </a:prstGeom>
        </p:spPr>
      </p:pic>
      <p:pic>
        <p:nvPicPr>
          <p:cNvPr id="17" name="Graphic 16" descr="Back with solid fill">
            <a:extLst>
              <a:ext uri="{FF2B5EF4-FFF2-40B4-BE49-F238E27FC236}">
                <a16:creationId xmlns:a16="http://schemas.microsoft.com/office/drawing/2014/main" id="{E535F4B4-44AD-AC62-9FCC-BB39243C23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209422">
            <a:off x="6814466" y="1739804"/>
            <a:ext cx="434932" cy="434932"/>
          </a:xfrm>
          <a:prstGeom prst="rect">
            <a:avLst/>
          </a:prstGeom>
        </p:spPr>
      </p:pic>
      <p:pic>
        <p:nvPicPr>
          <p:cNvPr id="18" name="Graphic 17" descr="Back with solid fill">
            <a:extLst>
              <a:ext uri="{FF2B5EF4-FFF2-40B4-BE49-F238E27FC236}">
                <a16:creationId xmlns:a16="http://schemas.microsoft.com/office/drawing/2014/main" id="{7206E1F5-C912-618A-8069-5783C9103B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209422">
            <a:off x="10592292" y="1716000"/>
            <a:ext cx="434932" cy="434932"/>
          </a:xfrm>
          <a:prstGeom prst="rect">
            <a:avLst/>
          </a:prstGeom>
        </p:spPr>
      </p:pic>
    </p:spTree>
    <p:extLst>
      <p:ext uri="{BB962C8B-B14F-4D97-AF65-F5344CB8AC3E}">
        <p14:creationId xmlns:p14="http://schemas.microsoft.com/office/powerpoint/2010/main" val="167395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6D276652-08A3-B4BA-618D-CF3E40D90121}"/>
              </a:ext>
            </a:extLst>
          </p:cNvPr>
          <p:cNvSpPr>
            <a:spLocks noChangeArrowheads="1"/>
          </p:cNvSpPr>
          <p:nvPr/>
        </p:nvSpPr>
        <p:spPr bwMode="auto">
          <a:xfrm>
            <a:off x="992751" y="1633153"/>
            <a:ext cx="10936223"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Triggers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Caffeine and stress appear frequently as common panic attack triggers.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Individuals with PTSD, anxiety, or depression are at higher risk.</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Symptoms</a:t>
            </a:r>
            <a:r>
              <a:rPr kumimoji="0" lang="en-US" altLang="en-US" sz="1600" b="1" i="0" u="none" strike="noStrike" cap="none" normalizeH="0" baseline="0" dirty="0">
                <a:ln>
                  <a:noFill/>
                </a:ln>
                <a:effectLst/>
                <a:latin typeface="Bahnschrift" panose="020B0502040204020203" pitchFamily="34" charset="0"/>
              </a:rPr>
              <a:t> :</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Sweating, dizziness, chest pain, and trembling are common physiological signs.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Heart rate is consistently elevated during panic attacks (often &gt;100 bpm).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Lifestyle Factors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High caffeine and alcohol consumption correlate with more frequent or intense panic attacks.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Lack of exercise and poor sleep are linked with higher panic scores.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Therapy &amp; Medication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Many individuals undergoing therapy report slightly lower panic scores compared to those without therapy.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Medication users often still experience attacks, suggesting partial but not complete relief.</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Demographics</a:t>
            </a:r>
            <a:r>
              <a:rPr kumimoji="0" lang="en-US" altLang="en-US" sz="1600" b="1" i="0" u="none" strike="noStrike" cap="none" normalizeH="0" baseline="0" dirty="0">
                <a:ln>
                  <a:noFill/>
                </a:ln>
                <a:effectLst/>
                <a:latin typeface="Bahnschrift" panose="020B0502040204020203" pitchFamily="34" charset="0"/>
              </a:rPr>
              <a:t> :</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Panic attacks are prevalent across age groups, but middle-aged individuals dominate the dataset.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Gender distribution shows both males and females affected, with slightly higher representation in females</a:t>
            </a:r>
          </a:p>
        </p:txBody>
      </p:sp>
      <p:sp>
        <p:nvSpPr>
          <p:cNvPr id="10" name="TextBox 9">
            <a:extLst>
              <a:ext uri="{FF2B5EF4-FFF2-40B4-BE49-F238E27FC236}">
                <a16:creationId xmlns:a16="http://schemas.microsoft.com/office/drawing/2014/main" id="{2EEC16BA-0C28-26F4-CA78-90FBA9F473C0}"/>
              </a:ext>
            </a:extLst>
          </p:cNvPr>
          <p:cNvSpPr txBox="1"/>
          <p:nvPr/>
        </p:nvSpPr>
        <p:spPr>
          <a:xfrm>
            <a:off x="1073433" y="902901"/>
            <a:ext cx="2965704" cy="400110"/>
          </a:xfrm>
          <a:prstGeom prst="rect">
            <a:avLst/>
          </a:prstGeom>
          <a:solidFill>
            <a:schemeClr val="tx1"/>
          </a:solidFill>
          <a:ln>
            <a:solidFill>
              <a:schemeClr val="tx1"/>
            </a:solidFill>
            <a:extLst>
              <a:ext uri="{C807C97D-BFC1-408E-A445-0C87EB9F89A2}">
                <ask:lineSketchStyleProps xmlns:ask="http://schemas.microsoft.com/office/drawing/2018/sketchyshapes" sd="1820635493">
                  <a:custGeom>
                    <a:avLst/>
                    <a:gdLst>
                      <a:gd name="connsiteX0" fmla="*/ 0 w 2965704"/>
                      <a:gd name="connsiteY0" fmla="*/ 0 h 400110"/>
                      <a:gd name="connsiteX1" fmla="*/ 2965704 w 2965704"/>
                      <a:gd name="connsiteY1" fmla="*/ 0 h 400110"/>
                      <a:gd name="connsiteX2" fmla="*/ 2965704 w 2965704"/>
                      <a:gd name="connsiteY2" fmla="*/ 400110 h 400110"/>
                      <a:gd name="connsiteX3" fmla="*/ 0 w 2965704"/>
                      <a:gd name="connsiteY3" fmla="*/ 400110 h 400110"/>
                      <a:gd name="connsiteX4" fmla="*/ 0 w 2965704"/>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704" h="400110" fill="none" extrusionOk="0">
                        <a:moveTo>
                          <a:pt x="0" y="0"/>
                        </a:moveTo>
                        <a:cubicBezTo>
                          <a:pt x="600364" y="16390"/>
                          <a:pt x="2620849" y="-57751"/>
                          <a:pt x="2965704" y="0"/>
                        </a:cubicBezTo>
                        <a:cubicBezTo>
                          <a:pt x="2962115" y="53214"/>
                          <a:pt x="2984644" y="228868"/>
                          <a:pt x="2965704" y="400110"/>
                        </a:cubicBezTo>
                        <a:cubicBezTo>
                          <a:pt x="2484102" y="467726"/>
                          <a:pt x="335902" y="494513"/>
                          <a:pt x="0" y="400110"/>
                        </a:cubicBezTo>
                        <a:cubicBezTo>
                          <a:pt x="-13455" y="243683"/>
                          <a:pt x="25705" y="40684"/>
                          <a:pt x="0" y="0"/>
                        </a:cubicBezTo>
                        <a:close/>
                      </a:path>
                      <a:path w="2965704" h="400110" stroke="0" extrusionOk="0">
                        <a:moveTo>
                          <a:pt x="0" y="0"/>
                        </a:moveTo>
                        <a:cubicBezTo>
                          <a:pt x="743570" y="86413"/>
                          <a:pt x="2422962" y="-23568"/>
                          <a:pt x="2965704" y="0"/>
                        </a:cubicBezTo>
                        <a:cubicBezTo>
                          <a:pt x="2931212" y="152314"/>
                          <a:pt x="2948211" y="341045"/>
                          <a:pt x="2965704" y="400110"/>
                        </a:cubicBezTo>
                        <a:cubicBezTo>
                          <a:pt x="2634922" y="517006"/>
                          <a:pt x="819513" y="279648"/>
                          <a:pt x="0" y="400110"/>
                        </a:cubicBezTo>
                        <a:cubicBezTo>
                          <a:pt x="-13708" y="336607"/>
                          <a:pt x="23217" y="164204"/>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284880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CCEED66-635D-AB83-741E-72996C66A77B}"/>
              </a:ext>
            </a:extLst>
          </p:cNvPr>
          <p:cNvSpPr>
            <a:spLocks noChangeArrowheads="1"/>
          </p:cNvSpPr>
          <p:nvPr/>
        </p:nvSpPr>
        <p:spPr bwMode="auto">
          <a:xfrm>
            <a:off x="1059090" y="1474708"/>
            <a:ext cx="9804878"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Lifestyle Management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effectLst/>
                <a:latin typeface="Bahnschrift" panose="020B0502040204020203" pitchFamily="34" charset="0"/>
              </a:rPr>
              <a:t>Reduce caffeine and alcohol intake</a:t>
            </a:r>
            <a:r>
              <a:rPr kumimoji="0" lang="en-US" altLang="en-US" sz="1400" b="0" i="0" u="none" strike="noStrike" cap="none" normalizeH="0" baseline="0" dirty="0">
                <a:ln>
                  <a:noFill/>
                </a:ln>
                <a:effectLst/>
                <a:latin typeface="Bahnschrift" panose="020B0502040204020203" pitchFamily="34" charset="0"/>
              </a:rPr>
              <a:t> to lower frequency/intensity of attacks.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effectLst/>
                <a:latin typeface="Bahnschrift" panose="020B0502040204020203" pitchFamily="34" charset="0"/>
              </a:rPr>
              <a:t>Increase exercise</a:t>
            </a:r>
            <a:r>
              <a:rPr kumimoji="0" lang="en-US" altLang="en-US" sz="1400" b="0" i="0" u="none" strike="noStrike" cap="none" normalizeH="0" baseline="0" dirty="0">
                <a:ln>
                  <a:noFill/>
                </a:ln>
                <a:effectLst/>
                <a:latin typeface="Bahnschrift" panose="020B0502040204020203" pitchFamily="34" charset="0"/>
              </a:rPr>
              <a:t> (at least moderate activity 3–5 times a week) to improve resilience against triggers.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Maintain </a:t>
            </a:r>
            <a:r>
              <a:rPr kumimoji="0" lang="en-US" altLang="en-US" sz="1400" b="1" i="0" u="none" strike="noStrike" cap="none" normalizeH="0" baseline="0" dirty="0">
                <a:ln>
                  <a:noFill/>
                </a:ln>
                <a:effectLst/>
                <a:latin typeface="Bahnschrift" panose="020B0502040204020203" pitchFamily="34" charset="0"/>
              </a:rPr>
              <a:t>consistent sleep (7–9 hours)</a:t>
            </a:r>
            <a:r>
              <a:rPr kumimoji="0" lang="en-US" altLang="en-US" sz="1400" b="0" i="0" u="none" strike="noStrike" cap="none" normalizeH="0" baseline="0" dirty="0">
                <a:ln>
                  <a:noFill/>
                </a:ln>
                <a:effectLst/>
                <a:latin typeface="Bahnschrift" panose="020B0502040204020203" pitchFamily="34" charset="0"/>
              </a:rPr>
              <a:t> to regulate stress response.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6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Medical &amp; Psychological Interventions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Encourage </a:t>
            </a:r>
            <a:r>
              <a:rPr kumimoji="0" lang="en-US" altLang="en-US" sz="1400" b="1" i="0" u="none" strike="noStrike" cap="none" normalizeH="0" baseline="0" dirty="0">
                <a:ln>
                  <a:noFill/>
                </a:ln>
                <a:effectLst/>
                <a:latin typeface="Bahnschrift" panose="020B0502040204020203" pitchFamily="34" charset="0"/>
              </a:rPr>
              <a:t>therapy (CBT, mindfulness, exposure therapy)</a:t>
            </a:r>
            <a:r>
              <a:rPr kumimoji="0" lang="en-US" altLang="en-US" sz="1400" b="0" i="0" u="none" strike="noStrike" cap="none" normalizeH="0" baseline="0" dirty="0">
                <a:ln>
                  <a:noFill/>
                </a:ln>
                <a:effectLst/>
                <a:latin typeface="Bahnschrift" panose="020B0502040204020203" pitchFamily="34" charset="0"/>
              </a:rPr>
              <a:t> for patients with high panic scores.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Medication should be combined with lifestyle interventions, as drugs alone show limited effectiveness.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Trigger Awareness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Patients should track and avoid personal triggers (caffeine, stress, trauma reminders).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Stress management techniques (breathing exercises, meditation, journaling) can reduce frequency.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Health Monitoring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Regular monitoring of </a:t>
            </a:r>
            <a:r>
              <a:rPr kumimoji="0" lang="en-US" altLang="en-US" sz="1400" b="1" i="0" u="none" strike="noStrike" cap="none" normalizeH="0" baseline="0" dirty="0">
                <a:ln>
                  <a:noFill/>
                </a:ln>
                <a:effectLst/>
                <a:latin typeface="Bahnschrift" panose="020B0502040204020203" pitchFamily="34" charset="0"/>
              </a:rPr>
              <a:t>heart rate</a:t>
            </a:r>
            <a:r>
              <a:rPr kumimoji="0" lang="en-US" altLang="en-US" sz="1400" b="0" i="0" u="none" strike="noStrike" cap="none" normalizeH="0" baseline="0" dirty="0">
                <a:ln>
                  <a:noFill/>
                </a:ln>
                <a:effectLst/>
                <a:latin typeface="Bahnschrift" panose="020B0502040204020203" pitchFamily="34" charset="0"/>
              </a:rPr>
              <a:t> and </a:t>
            </a:r>
            <a:r>
              <a:rPr kumimoji="0" lang="en-US" altLang="en-US" sz="1400" b="1" i="0" u="none" strike="noStrike" cap="none" normalizeH="0" baseline="0" dirty="0">
                <a:ln>
                  <a:noFill/>
                </a:ln>
                <a:effectLst/>
                <a:latin typeface="Bahnschrift" panose="020B0502040204020203" pitchFamily="34" charset="0"/>
              </a:rPr>
              <a:t>panic frequency</a:t>
            </a:r>
            <a:r>
              <a:rPr kumimoji="0" lang="en-US" altLang="en-US" sz="1400" b="0" i="0" u="none" strike="noStrike" cap="none" normalizeH="0" baseline="0" dirty="0">
                <a:ln>
                  <a:noFill/>
                </a:ln>
                <a:effectLst/>
                <a:latin typeface="Bahnschrift" panose="020B0502040204020203" pitchFamily="34" charset="0"/>
              </a:rPr>
              <a:t> can help detect progress.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Screening for underlying conditions like </a:t>
            </a:r>
            <a:r>
              <a:rPr kumimoji="0" lang="en-US" altLang="en-US" sz="1400" b="1" i="0" u="none" strike="noStrike" cap="none" normalizeH="0" baseline="0" dirty="0">
                <a:ln>
                  <a:noFill/>
                </a:ln>
                <a:effectLst/>
                <a:latin typeface="Bahnschrift" panose="020B0502040204020203" pitchFamily="34" charset="0"/>
              </a:rPr>
              <a:t>depression, PTSD, or anxiety</a:t>
            </a:r>
            <a:r>
              <a:rPr kumimoji="0" lang="en-US" altLang="en-US" sz="1400" b="0" i="0" u="none" strike="noStrike" cap="none" normalizeH="0" baseline="0" dirty="0">
                <a:ln>
                  <a:noFill/>
                </a:ln>
                <a:effectLst/>
                <a:latin typeface="Bahnschrift" panose="020B0502040204020203" pitchFamily="34" charset="0"/>
              </a:rPr>
              <a:t> is crucial.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effectLst/>
              <a:latin typeface="Bahnschrift"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FFF00"/>
                </a:solidFill>
                <a:effectLst/>
                <a:latin typeface="Bahnschrift" panose="020B0502040204020203" pitchFamily="34" charset="0"/>
              </a:rPr>
              <a:t>Awareness &amp; Support </a:t>
            </a:r>
            <a:r>
              <a:rPr kumimoji="0" lang="en-US" altLang="en-US" sz="1600" b="1" i="0" u="none" strike="noStrike" cap="none" normalizeH="0" baseline="0" dirty="0">
                <a:ln>
                  <a:noFill/>
                </a:ln>
                <a:effectLst/>
                <a:latin typeface="Bahnschrift" panose="020B0502040204020203" pitchFamily="34" charset="0"/>
              </a:rPr>
              <a:t>:</a:t>
            </a:r>
            <a:endParaRPr kumimoji="0" lang="en-US" altLang="en-US" sz="1600" b="0" i="0" u="none" strike="noStrike" cap="none" normalizeH="0" baseline="0" dirty="0">
              <a:ln>
                <a:noFill/>
              </a:ln>
              <a:effectLst/>
              <a:latin typeface="Bahnschrift"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Provide education to patients and families about panic attack symptoms to reduce stigma.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effectLst/>
                <a:latin typeface="Bahnschrift" panose="020B0502040204020203" pitchFamily="34" charset="0"/>
              </a:rPr>
              <a:t>Support groups and peer counseling can improve coping strategies.</a:t>
            </a:r>
          </a:p>
        </p:txBody>
      </p:sp>
      <p:sp>
        <p:nvSpPr>
          <p:cNvPr id="5" name="TextBox 4">
            <a:extLst>
              <a:ext uri="{FF2B5EF4-FFF2-40B4-BE49-F238E27FC236}">
                <a16:creationId xmlns:a16="http://schemas.microsoft.com/office/drawing/2014/main" id="{FA94E82A-2805-DA5C-5E5D-B21AE2F1E651}"/>
              </a:ext>
            </a:extLst>
          </p:cNvPr>
          <p:cNvSpPr txBox="1"/>
          <p:nvPr/>
        </p:nvSpPr>
        <p:spPr>
          <a:xfrm>
            <a:off x="1160570" y="797421"/>
            <a:ext cx="2965704" cy="400110"/>
          </a:xfrm>
          <a:prstGeom prst="rect">
            <a:avLst/>
          </a:prstGeom>
          <a:solidFill>
            <a:schemeClr val="tx1"/>
          </a:solidFill>
          <a:ln>
            <a:solidFill>
              <a:schemeClr val="tx1"/>
            </a:solidFill>
            <a:extLst>
              <a:ext uri="{C807C97D-BFC1-408E-A445-0C87EB9F89A2}">
                <ask:lineSketchStyleProps xmlns:ask="http://schemas.microsoft.com/office/drawing/2018/sketchyshapes" sd="1820635493">
                  <a:custGeom>
                    <a:avLst/>
                    <a:gdLst>
                      <a:gd name="connsiteX0" fmla="*/ 0 w 2965704"/>
                      <a:gd name="connsiteY0" fmla="*/ 0 h 400110"/>
                      <a:gd name="connsiteX1" fmla="*/ 2965704 w 2965704"/>
                      <a:gd name="connsiteY1" fmla="*/ 0 h 400110"/>
                      <a:gd name="connsiteX2" fmla="*/ 2965704 w 2965704"/>
                      <a:gd name="connsiteY2" fmla="*/ 400110 h 400110"/>
                      <a:gd name="connsiteX3" fmla="*/ 0 w 2965704"/>
                      <a:gd name="connsiteY3" fmla="*/ 400110 h 400110"/>
                      <a:gd name="connsiteX4" fmla="*/ 0 w 2965704"/>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704" h="400110" fill="none" extrusionOk="0">
                        <a:moveTo>
                          <a:pt x="0" y="0"/>
                        </a:moveTo>
                        <a:cubicBezTo>
                          <a:pt x="600364" y="16390"/>
                          <a:pt x="2620849" y="-57751"/>
                          <a:pt x="2965704" y="0"/>
                        </a:cubicBezTo>
                        <a:cubicBezTo>
                          <a:pt x="2962115" y="53214"/>
                          <a:pt x="2984644" y="228868"/>
                          <a:pt x="2965704" y="400110"/>
                        </a:cubicBezTo>
                        <a:cubicBezTo>
                          <a:pt x="2484102" y="467726"/>
                          <a:pt x="335902" y="494513"/>
                          <a:pt x="0" y="400110"/>
                        </a:cubicBezTo>
                        <a:cubicBezTo>
                          <a:pt x="-13455" y="243683"/>
                          <a:pt x="25705" y="40684"/>
                          <a:pt x="0" y="0"/>
                        </a:cubicBezTo>
                        <a:close/>
                      </a:path>
                      <a:path w="2965704" h="400110" stroke="0" extrusionOk="0">
                        <a:moveTo>
                          <a:pt x="0" y="0"/>
                        </a:moveTo>
                        <a:cubicBezTo>
                          <a:pt x="743570" y="86413"/>
                          <a:pt x="2422962" y="-23568"/>
                          <a:pt x="2965704" y="0"/>
                        </a:cubicBezTo>
                        <a:cubicBezTo>
                          <a:pt x="2931212" y="152314"/>
                          <a:pt x="2948211" y="341045"/>
                          <a:pt x="2965704" y="400110"/>
                        </a:cubicBezTo>
                        <a:cubicBezTo>
                          <a:pt x="2634922" y="517006"/>
                          <a:pt x="819513" y="279648"/>
                          <a:pt x="0" y="400110"/>
                        </a:cubicBezTo>
                        <a:cubicBezTo>
                          <a:pt x="-13708" y="336607"/>
                          <a:pt x="23217" y="164204"/>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Recommendations</a:t>
            </a:r>
          </a:p>
        </p:txBody>
      </p:sp>
    </p:spTree>
    <p:extLst>
      <p:ext uri="{BB962C8B-B14F-4D97-AF65-F5344CB8AC3E}">
        <p14:creationId xmlns:p14="http://schemas.microsoft.com/office/powerpoint/2010/main" val="189846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2215210-182A-23A2-EBA6-9DADEFD4F541}"/>
              </a:ext>
            </a:extLst>
          </p:cNvPr>
          <p:cNvSpPr>
            <a:spLocks noGrp="1"/>
          </p:cNvSpPr>
          <p:nvPr>
            <p:ph type="title"/>
          </p:nvPr>
        </p:nvSpPr>
        <p:spPr>
          <a:xfrm>
            <a:off x="769620" y="500921"/>
            <a:ext cx="10652760" cy="676658"/>
          </a:xfrm>
          <a:noFill/>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numCol="1">
            <a:normAutofit/>
          </a:bodyPr>
          <a:lstStyle/>
          <a:p>
            <a:pPr algn="ctr"/>
            <a:r>
              <a:rPr lang="en-IN"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Data Researching</a:t>
            </a:r>
          </a:p>
        </p:txBody>
      </p:sp>
      <p:sp>
        <p:nvSpPr>
          <p:cNvPr id="4" name="TextBox 3">
            <a:extLst>
              <a:ext uri="{FF2B5EF4-FFF2-40B4-BE49-F238E27FC236}">
                <a16:creationId xmlns:a16="http://schemas.microsoft.com/office/drawing/2014/main" id="{71C065FA-C6C5-17E9-B40B-3FE8089AD2A6}"/>
              </a:ext>
            </a:extLst>
          </p:cNvPr>
          <p:cNvSpPr txBox="1"/>
          <p:nvPr/>
        </p:nvSpPr>
        <p:spPr>
          <a:xfrm>
            <a:off x="1356360" y="1453896"/>
            <a:ext cx="9479280" cy="369332"/>
          </a:xfrm>
          <a:prstGeom prst="rect">
            <a:avLst/>
          </a:prstGeom>
          <a:noFill/>
        </p:spPr>
        <p:txBody>
          <a:bodyPr wrap="square" rtlCol="0">
            <a:spAutoFit/>
          </a:bodyPr>
          <a:lstStyle/>
          <a:p>
            <a:pPr marL="285750" indent="-285750">
              <a:buFont typeface="Wingdings" panose="05000000000000000000" pitchFamily="2" charset="2"/>
              <a:buChar char="ü"/>
            </a:pPr>
            <a:r>
              <a:rPr lang="en-IN" dirty="0"/>
              <a:t>In this given data contains  </a:t>
            </a:r>
            <a:r>
              <a:rPr lang="en-IN" b="1" dirty="0">
                <a:solidFill>
                  <a:schemeClr val="bg1"/>
                </a:solidFill>
              </a:rPr>
              <a:t>21 Columns </a:t>
            </a:r>
            <a:r>
              <a:rPr lang="en-IN" dirty="0"/>
              <a:t>And </a:t>
            </a:r>
            <a:r>
              <a:rPr lang="en-IN" b="1" dirty="0">
                <a:solidFill>
                  <a:schemeClr val="bg1"/>
                </a:solidFill>
              </a:rPr>
              <a:t>1200 Rows  </a:t>
            </a:r>
            <a:r>
              <a:rPr lang="en-IN" dirty="0"/>
              <a:t>Overall</a:t>
            </a:r>
            <a:r>
              <a:rPr lang="en-IN" b="1" dirty="0"/>
              <a:t> </a:t>
            </a:r>
            <a:r>
              <a:rPr lang="en-IN" b="1" dirty="0">
                <a:solidFill>
                  <a:schemeClr val="bg1"/>
                </a:solidFill>
              </a:rPr>
              <a:t>25200 Records </a:t>
            </a:r>
            <a:r>
              <a:rPr lang="en-IN" b="1" dirty="0"/>
              <a:t>.</a:t>
            </a:r>
          </a:p>
        </p:txBody>
      </p:sp>
      <p:graphicFrame>
        <p:nvGraphicFramePr>
          <p:cNvPr id="24" name="Table 23">
            <a:extLst>
              <a:ext uri="{FF2B5EF4-FFF2-40B4-BE49-F238E27FC236}">
                <a16:creationId xmlns:a16="http://schemas.microsoft.com/office/drawing/2014/main" id="{514FCE53-60DF-3560-4A4F-00B954DD6F61}"/>
              </a:ext>
            </a:extLst>
          </p:cNvPr>
          <p:cNvGraphicFramePr>
            <a:graphicFrameLocks noGrp="1"/>
          </p:cNvGraphicFramePr>
          <p:nvPr>
            <p:extLst>
              <p:ext uri="{D42A27DB-BD31-4B8C-83A1-F6EECF244321}">
                <p14:modId xmlns:p14="http://schemas.microsoft.com/office/powerpoint/2010/main" val="3863991604"/>
              </p:ext>
            </p:extLst>
          </p:nvPr>
        </p:nvGraphicFramePr>
        <p:xfrm>
          <a:off x="899160" y="1980673"/>
          <a:ext cx="10393680" cy="3890187"/>
        </p:xfrm>
        <a:graphic>
          <a:graphicData uri="http://schemas.openxmlformats.org/drawingml/2006/table">
            <a:tbl>
              <a:tblPr firstRow="1">
                <a:effectLst>
                  <a:outerShdw blurRad="50800" dist="38100" dir="16200000" rotWithShape="0">
                    <a:prstClr val="black">
                      <a:alpha val="40000"/>
                    </a:prstClr>
                  </a:outerShdw>
                </a:effectLst>
                <a:tableStyleId>{125E5076-3810-47DD-B79F-674D7AD40C01}</a:tableStyleId>
              </a:tblPr>
              <a:tblGrid>
                <a:gridCol w="3175115">
                  <a:extLst>
                    <a:ext uri="{9D8B030D-6E8A-4147-A177-3AD203B41FA5}">
                      <a16:colId xmlns:a16="http://schemas.microsoft.com/office/drawing/2014/main" val="4258966545"/>
                    </a:ext>
                  </a:extLst>
                </a:gridCol>
                <a:gridCol w="7218565">
                  <a:extLst>
                    <a:ext uri="{9D8B030D-6E8A-4147-A177-3AD203B41FA5}">
                      <a16:colId xmlns:a16="http://schemas.microsoft.com/office/drawing/2014/main" val="1324302410"/>
                    </a:ext>
                  </a:extLst>
                </a:gridCol>
              </a:tblGrid>
              <a:tr h="431463">
                <a:tc>
                  <a:txBody>
                    <a:bodyPr/>
                    <a:lstStyle/>
                    <a:p>
                      <a:pPr algn="ctr"/>
                      <a:r>
                        <a:rPr lang="en-IN" sz="1600" b="1" dirty="0">
                          <a:ln>
                            <a:noFill/>
                          </a:ln>
                          <a:solidFill>
                            <a:schemeClr val="tx1"/>
                          </a:solidFill>
                          <a:effectLst/>
                        </a:rPr>
                        <a:t>Column Name</a:t>
                      </a:r>
                      <a:endParaRPr lang="en-IN" sz="1600" b="1" dirty="0">
                        <a:ln>
                          <a:noFill/>
                        </a:ln>
                        <a:solidFill>
                          <a:schemeClr val="tx1"/>
                        </a:solidFill>
                        <a:effectLst/>
                        <a:latin typeface="Bahnschrift SemiBold" panose="020B05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n>
                            <a:noFill/>
                          </a:ln>
                          <a:solidFill>
                            <a:schemeClr val="tx1"/>
                          </a:solidFill>
                        </a:rPr>
                        <a:t>Column Meaning</a:t>
                      </a:r>
                      <a:endParaRPr lang="en-IN" sz="1600" dirty="0">
                        <a:ln>
                          <a:noFill/>
                        </a:ln>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069601"/>
                  </a:ext>
                </a:extLst>
              </a:tr>
              <a:tr h="448928">
                <a:tc>
                  <a:txBody>
                    <a:bodyPr/>
                    <a:lstStyle/>
                    <a:p>
                      <a:pPr algn="l"/>
                      <a:r>
                        <a:rPr lang="en-IN" sz="1600" b="1" dirty="0">
                          <a:ln>
                            <a:noFill/>
                          </a:ln>
                          <a:solidFill>
                            <a:schemeClr val="bg1"/>
                          </a:solidFill>
                        </a:rPr>
                        <a:t>1. ID</a:t>
                      </a:r>
                      <a:endParaRPr lang="en-IN" sz="16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kern="1200" dirty="0">
                          <a:ln>
                            <a:noFill/>
                          </a:ln>
                          <a:solidFill>
                            <a:schemeClr val="bg1"/>
                          </a:solidFill>
                          <a:effectLst/>
                        </a:rPr>
                        <a:t> A</a:t>
                      </a:r>
                      <a:r>
                        <a:rPr lang="en-US" sz="1200" b="1" dirty="0">
                          <a:ln>
                            <a:noFill/>
                          </a:ln>
                          <a:solidFill>
                            <a:schemeClr val="bg1"/>
                          </a:solidFill>
                        </a:rPr>
                        <a:t> unique number assigned to a patient within a healthcare system</a:t>
                      </a:r>
                      <a:endParaRPr lang="en-IN" sz="12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724790"/>
                  </a:ext>
                </a:extLst>
              </a:tr>
              <a:tr h="648652">
                <a:tc>
                  <a:txBody>
                    <a:bodyPr/>
                    <a:lstStyle/>
                    <a:p>
                      <a:pPr algn="l"/>
                      <a:r>
                        <a:rPr lang="en-IN" sz="1600" b="1" dirty="0">
                          <a:ln>
                            <a:noFill/>
                          </a:ln>
                          <a:solidFill>
                            <a:schemeClr val="bg1"/>
                          </a:solidFill>
                        </a:rPr>
                        <a:t>2 . Age</a:t>
                      </a:r>
                      <a:endParaRPr lang="en-IN" sz="16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kern="1200" dirty="0">
                          <a:ln>
                            <a:noFill/>
                          </a:ln>
                          <a:solidFill>
                            <a:schemeClr val="bg1"/>
                          </a:solidFill>
                          <a:effectLst/>
                        </a:rPr>
                        <a:t>The "Age" column in a database or spreadsheet </a:t>
                      </a:r>
                      <a:r>
                        <a:rPr lang="en-US" sz="1200" b="1" dirty="0">
                          <a:ln>
                            <a:noFill/>
                          </a:ln>
                          <a:solidFill>
                            <a:schemeClr val="bg1"/>
                          </a:solidFill>
                        </a:rPr>
                        <a:t>typically represents the age of a patient or object, often calculated from a date of birth or creation date</a:t>
                      </a:r>
                      <a:r>
                        <a:rPr lang="en-US" sz="1200" b="1" kern="1200" dirty="0">
                          <a:ln>
                            <a:noFill/>
                          </a:ln>
                          <a:solidFill>
                            <a:schemeClr val="bg1"/>
                          </a:solidFill>
                          <a:effectLst/>
                        </a:rPr>
                        <a:t>.</a:t>
                      </a:r>
                      <a:endParaRPr lang="en-IN" sz="12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0001736"/>
                  </a:ext>
                </a:extLst>
              </a:tr>
              <a:tr h="685800">
                <a:tc>
                  <a:txBody>
                    <a:bodyPr/>
                    <a:lstStyle/>
                    <a:p>
                      <a:pPr algn="l"/>
                      <a:r>
                        <a:rPr lang="en-IN" sz="1600" b="1" dirty="0">
                          <a:ln>
                            <a:noFill/>
                          </a:ln>
                          <a:solidFill>
                            <a:schemeClr val="bg1"/>
                          </a:solidFill>
                        </a:rPr>
                        <a:t>3 . Gender</a:t>
                      </a:r>
                      <a:endParaRPr lang="en-IN" sz="16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kern="1200" dirty="0">
                          <a:ln>
                            <a:noFill/>
                          </a:ln>
                          <a:solidFill>
                            <a:schemeClr val="bg1"/>
                          </a:solidFill>
                          <a:effectLst/>
                        </a:rPr>
                        <a:t>Gender refers to the social and cultural roles, behaviors, and expectations associated with being male or female, which may or may not align with a person's biological sex.</a:t>
                      </a:r>
                      <a:endParaRPr lang="en-US" sz="1200" b="1" i="0" kern="1200" dirty="0">
                        <a:ln>
                          <a:noFill/>
                        </a:ln>
                        <a:solidFill>
                          <a:schemeClr val="bg1"/>
                        </a:solidFill>
                        <a:effectLst/>
                        <a:latin typeface="Bahnschrift Light"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3424378"/>
                  </a:ext>
                </a:extLst>
              </a:tr>
              <a:tr h="649224">
                <a:tc>
                  <a:txBody>
                    <a:bodyPr/>
                    <a:lstStyle/>
                    <a:p>
                      <a:pPr algn="l"/>
                      <a:r>
                        <a:rPr lang="en-IN" sz="1600" b="1" dirty="0">
                          <a:ln>
                            <a:noFill/>
                          </a:ln>
                          <a:solidFill>
                            <a:schemeClr val="bg1"/>
                          </a:solidFill>
                        </a:rPr>
                        <a:t>4 . Panic _ Attack _ Frequency</a:t>
                      </a:r>
                      <a:endParaRPr lang="en-IN" sz="16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ln>
                            <a:noFill/>
                          </a:ln>
                          <a:solidFill>
                            <a:schemeClr val="bg1"/>
                          </a:solidFill>
                        </a:rPr>
                        <a:t>Panic attack frequency refers to how often someone experiences a panic attack,</a:t>
                      </a:r>
                      <a:r>
                        <a:rPr lang="en-US" sz="1200" b="1" kern="1200" dirty="0">
                          <a:ln>
                            <a:noFill/>
                          </a:ln>
                          <a:solidFill>
                            <a:schemeClr val="bg1"/>
                          </a:solidFill>
                          <a:effectLst/>
                        </a:rPr>
                        <a:t> while others may have them frequently, even several times a week</a:t>
                      </a:r>
                      <a:endParaRPr lang="en-IN" sz="12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3026307"/>
                  </a:ext>
                </a:extLst>
              </a:tr>
              <a:tr h="1026120">
                <a:tc>
                  <a:txBody>
                    <a:bodyPr/>
                    <a:lstStyle/>
                    <a:p>
                      <a:pPr algn="l"/>
                      <a:r>
                        <a:rPr lang="en-IN" sz="1600" b="1" dirty="0">
                          <a:ln>
                            <a:noFill/>
                          </a:ln>
                          <a:solidFill>
                            <a:schemeClr val="bg1"/>
                          </a:solidFill>
                        </a:rPr>
                        <a:t>5 . Duration _ Minutes</a:t>
                      </a:r>
                      <a:endParaRPr lang="en-IN" sz="16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kern="1200" dirty="0">
                          <a:ln>
                            <a:noFill/>
                          </a:ln>
                          <a:solidFill>
                            <a:schemeClr val="bg1"/>
                          </a:solidFill>
                          <a:effectLst/>
                        </a:rPr>
                        <a:t>Panic attacks typically last between 5 and 20 minutes. While some individuals may experience lingering effects for a longer duration, the peak intensity of the attack usually subsides within this timeframe. </a:t>
                      </a:r>
                      <a:endParaRPr lang="en-IN" sz="12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799920"/>
                  </a:ext>
                </a:extLst>
              </a:tr>
            </a:tbl>
          </a:graphicData>
        </a:graphic>
      </p:graphicFrame>
    </p:spTree>
    <p:extLst>
      <p:ext uri="{BB962C8B-B14F-4D97-AF65-F5344CB8AC3E}">
        <p14:creationId xmlns:p14="http://schemas.microsoft.com/office/powerpoint/2010/main" val="195447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1890E4A-E923-0C93-1A79-EC85C0BB1868}"/>
              </a:ext>
            </a:extLst>
          </p:cNvPr>
          <p:cNvGraphicFramePr>
            <a:graphicFrameLocks noGrp="1"/>
          </p:cNvGraphicFramePr>
          <p:nvPr>
            <p:extLst>
              <p:ext uri="{D42A27DB-BD31-4B8C-83A1-F6EECF244321}">
                <p14:modId xmlns:p14="http://schemas.microsoft.com/office/powerpoint/2010/main" val="3584378984"/>
              </p:ext>
            </p:extLst>
          </p:nvPr>
        </p:nvGraphicFramePr>
        <p:xfrm>
          <a:off x="769620" y="1354919"/>
          <a:ext cx="10652760" cy="4269757"/>
        </p:xfrm>
        <a:graphic>
          <a:graphicData uri="http://schemas.openxmlformats.org/drawingml/2006/table">
            <a:tbl>
              <a:tblPr>
                <a:effectLst>
                  <a:outerShdw blurRad="63500" sx="102000" sy="102000" algn="ctr" rotWithShape="0">
                    <a:prstClr val="black">
                      <a:alpha val="40000"/>
                    </a:prstClr>
                  </a:outerShdw>
                </a:effectLst>
                <a:tableStyleId>{125E5076-3810-47DD-B79F-674D7AD40C01}</a:tableStyleId>
              </a:tblPr>
              <a:tblGrid>
                <a:gridCol w="3702653">
                  <a:extLst>
                    <a:ext uri="{9D8B030D-6E8A-4147-A177-3AD203B41FA5}">
                      <a16:colId xmlns:a16="http://schemas.microsoft.com/office/drawing/2014/main" val="3622464153"/>
                    </a:ext>
                  </a:extLst>
                </a:gridCol>
                <a:gridCol w="6950107">
                  <a:extLst>
                    <a:ext uri="{9D8B030D-6E8A-4147-A177-3AD203B41FA5}">
                      <a16:colId xmlns:a16="http://schemas.microsoft.com/office/drawing/2014/main" val="698457600"/>
                    </a:ext>
                  </a:extLst>
                </a:gridCol>
              </a:tblGrid>
              <a:tr h="454479">
                <a:tc>
                  <a:txBody>
                    <a:bodyPr/>
                    <a:lstStyle/>
                    <a:p>
                      <a:pPr algn="l"/>
                      <a:r>
                        <a:rPr lang="en-IN" sz="1800" b="1" dirty="0">
                          <a:ln>
                            <a:noFill/>
                          </a:ln>
                          <a:solidFill>
                            <a:schemeClr val="bg1"/>
                          </a:solidFill>
                        </a:rPr>
                        <a:t>6 . Trigger</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kern="1200" dirty="0">
                          <a:ln>
                            <a:noFill/>
                          </a:ln>
                          <a:solidFill>
                            <a:schemeClr val="bg1"/>
                          </a:solidFill>
                          <a:effectLst/>
                        </a:rPr>
                        <a:t>A health trigger is </a:t>
                      </a:r>
                      <a:r>
                        <a:rPr lang="en-US" sz="1400" b="1" dirty="0">
                          <a:ln>
                            <a:noFill/>
                          </a:ln>
                          <a:solidFill>
                            <a:schemeClr val="bg1"/>
                          </a:solidFill>
                        </a:rPr>
                        <a:t>anything that can initiate or exacerbate a health problem, whether physical or mental.</a:t>
                      </a:r>
                      <a:endParaRPr lang="en-IN" sz="14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77588"/>
                  </a:ext>
                </a:extLst>
              </a:tr>
              <a:tr h="454479">
                <a:tc>
                  <a:txBody>
                    <a:bodyPr/>
                    <a:lstStyle/>
                    <a:p>
                      <a:pPr algn="l"/>
                      <a:r>
                        <a:rPr lang="en-IN" sz="1800" b="1" dirty="0">
                          <a:ln>
                            <a:noFill/>
                          </a:ln>
                          <a:solidFill>
                            <a:schemeClr val="bg1"/>
                          </a:solidFill>
                        </a:rPr>
                        <a:t>7 . Heart _ Rate</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kern="1200" dirty="0">
                          <a:ln>
                            <a:noFill/>
                          </a:ln>
                          <a:solidFill>
                            <a:schemeClr val="bg1"/>
                          </a:solidFill>
                          <a:effectLst/>
                        </a:rPr>
                        <a:t>Heart rate, also known as pulse rate, is </a:t>
                      </a:r>
                      <a:r>
                        <a:rPr lang="en-US" sz="1400" b="1" dirty="0">
                          <a:ln>
                            <a:noFill/>
                          </a:ln>
                          <a:solidFill>
                            <a:schemeClr val="bg1"/>
                          </a:solidFill>
                        </a:rPr>
                        <a:t>the number of times your heart beats per minute</a:t>
                      </a:r>
                      <a:r>
                        <a:rPr lang="en-US" sz="1400" b="1" kern="1200" dirty="0">
                          <a:ln>
                            <a:noFill/>
                          </a:ln>
                          <a:solidFill>
                            <a:schemeClr val="bg1"/>
                          </a:solidFill>
                          <a:effectLst/>
                        </a:rPr>
                        <a:t>.</a:t>
                      </a:r>
                      <a:endParaRPr lang="en-IN" sz="14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629944"/>
                  </a:ext>
                </a:extLst>
              </a:tr>
              <a:tr h="649256">
                <a:tc>
                  <a:txBody>
                    <a:bodyPr/>
                    <a:lstStyle/>
                    <a:p>
                      <a:pPr algn="l"/>
                      <a:r>
                        <a:rPr lang="en-IN" sz="1800" b="1" dirty="0">
                          <a:ln>
                            <a:noFill/>
                          </a:ln>
                          <a:solidFill>
                            <a:schemeClr val="bg1"/>
                          </a:solidFill>
                        </a:rPr>
                        <a:t>8 . Sweating</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kern="1200" dirty="0">
                          <a:ln>
                            <a:noFill/>
                          </a:ln>
                          <a:solidFill>
                            <a:schemeClr val="bg1"/>
                          </a:solidFill>
                          <a:effectLst/>
                        </a:rPr>
                        <a:t>Sweating, also known as perspiration, is </a:t>
                      </a:r>
                      <a:r>
                        <a:rPr lang="en-US" sz="1400" b="1" dirty="0">
                          <a:ln>
                            <a:noFill/>
                          </a:ln>
                          <a:solidFill>
                            <a:schemeClr val="bg1"/>
                          </a:solidFill>
                        </a:rPr>
                        <a:t>the body's natural process of releasing a liquid from sweat glands to regulate temperature.</a:t>
                      </a:r>
                      <a:r>
                        <a:rPr lang="en-US" sz="1400" b="1" kern="1200" dirty="0">
                          <a:ln>
                            <a:noFill/>
                          </a:ln>
                          <a:solidFill>
                            <a:schemeClr val="bg1"/>
                          </a:solidFill>
                          <a:effectLst/>
                        </a:rPr>
                        <a:t> That patient have sweating or Not</a:t>
                      </a:r>
                      <a:endParaRPr lang="en-IN" sz="14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478367"/>
                  </a:ext>
                </a:extLst>
              </a:tr>
              <a:tr h="612157">
                <a:tc>
                  <a:txBody>
                    <a:bodyPr/>
                    <a:lstStyle/>
                    <a:p>
                      <a:pPr algn="l"/>
                      <a:r>
                        <a:rPr lang="en-IN" sz="1800" b="1" dirty="0">
                          <a:ln>
                            <a:noFill/>
                          </a:ln>
                          <a:solidFill>
                            <a:schemeClr val="bg1"/>
                          </a:solidFill>
                        </a:rPr>
                        <a:t>9 . Shortness _ of _ Breath</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0"/>
                      <a:r>
                        <a:rPr lang="en-US" sz="1400" b="1" u="none" strike="noStrike" kern="1200" dirty="0">
                          <a:ln>
                            <a:noFill/>
                          </a:ln>
                          <a:solidFill>
                            <a:schemeClr val="bg1"/>
                          </a:solidFill>
                          <a:effectLst/>
                        </a:rPr>
                        <a:t>Shortness of breath, medically known as dyspnea, is a condition where a person feels they are unable to take in enough air.</a:t>
                      </a:r>
                      <a:endParaRPr lang="en-US" sz="1400" b="1" i="0" kern="1200" dirty="0">
                        <a:ln>
                          <a:noFill/>
                        </a:ln>
                        <a:solidFill>
                          <a:schemeClr val="bg1"/>
                        </a:solidFill>
                        <a:effectLst/>
                        <a:latin typeface="Bahnschrift Light" panose="020B050204020402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173383"/>
                  </a:ext>
                </a:extLst>
              </a:tr>
              <a:tr h="679860">
                <a:tc>
                  <a:txBody>
                    <a:bodyPr/>
                    <a:lstStyle/>
                    <a:p>
                      <a:pPr algn="l"/>
                      <a:r>
                        <a:rPr lang="en-IN" sz="1800" b="1" dirty="0">
                          <a:ln>
                            <a:noFill/>
                          </a:ln>
                          <a:solidFill>
                            <a:schemeClr val="bg1"/>
                          </a:solidFill>
                        </a:rPr>
                        <a:t>10 . Dizziness</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kern="1200" dirty="0">
                          <a:ln>
                            <a:noFill/>
                          </a:ln>
                          <a:solidFill>
                            <a:schemeClr val="bg1"/>
                          </a:solidFill>
                          <a:effectLst/>
                        </a:rPr>
                        <a:t>Dizziness is </a:t>
                      </a:r>
                      <a:r>
                        <a:rPr lang="en-US" sz="1400" b="1" dirty="0">
                          <a:ln>
                            <a:noFill/>
                          </a:ln>
                          <a:solidFill>
                            <a:schemeClr val="bg1"/>
                          </a:solidFill>
                        </a:rPr>
                        <a:t>a term used to describe a range of sensations, including feeling lightheaded, faint, unsteady, or experiencing a spinning sensation (vertigo).</a:t>
                      </a:r>
                      <a:r>
                        <a:rPr lang="en-US" sz="1400" b="1" kern="1200" dirty="0">
                          <a:ln>
                            <a:noFill/>
                          </a:ln>
                          <a:solidFill>
                            <a:schemeClr val="bg1"/>
                          </a:solidFill>
                          <a:effectLst/>
                        </a:rPr>
                        <a:t> That patient have Dizziness or Not</a:t>
                      </a:r>
                      <a:endParaRPr lang="en-IN" sz="1400" b="1" u="none"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529828"/>
                  </a:ext>
                </a:extLst>
              </a:tr>
              <a:tr h="512912">
                <a:tc>
                  <a:txBody>
                    <a:bodyPr/>
                    <a:lstStyle/>
                    <a:p>
                      <a:pPr algn="l"/>
                      <a:r>
                        <a:rPr lang="en-IN" sz="1800" b="1" dirty="0">
                          <a:ln>
                            <a:noFill/>
                          </a:ln>
                          <a:solidFill>
                            <a:schemeClr val="bg1"/>
                          </a:solidFill>
                        </a:rPr>
                        <a:t>11 . Chest _ </a:t>
                      </a:r>
                      <a:r>
                        <a:rPr lang="en-IN" sz="1800" b="1" kern="1200" dirty="0">
                          <a:ln>
                            <a:noFill/>
                          </a:ln>
                          <a:solidFill>
                            <a:schemeClr val="bg1"/>
                          </a:solidFill>
                        </a:rPr>
                        <a:t>Pain</a:t>
                      </a:r>
                      <a:endParaRPr lang="en-IN" sz="1800" b="1" kern="1200" dirty="0">
                        <a:ln>
                          <a:noFill/>
                        </a:ln>
                        <a:solidFill>
                          <a:schemeClr val="bg1"/>
                        </a:solidFill>
                        <a:latin typeface="Bahnschrift Light"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kern="1200" dirty="0">
                          <a:ln>
                            <a:noFill/>
                          </a:ln>
                          <a:solidFill>
                            <a:schemeClr val="bg1"/>
                          </a:solidFill>
                          <a:effectLst/>
                        </a:rPr>
                        <a:t>Chest pain refers to </a:t>
                      </a:r>
                      <a:r>
                        <a:rPr lang="en-US" sz="1400" b="1" dirty="0">
                          <a:ln>
                            <a:noFill/>
                          </a:ln>
                          <a:solidFill>
                            <a:schemeClr val="bg1"/>
                          </a:solidFill>
                        </a:rPr>
                        <a:t>any discomfort or pain felt in the front of the body </a:t>
                      </a:r>
                      <a:r>
                        <a:rPr lang="en-US" sz="1400" b="1" kern="1200" dirty="0">
                          <a:ln>
                            <a:noFill/>
                          </a:ln>
                          <a:solidFill>
                            <a:schemeClr val="bg1"/>
                          </a:solidFill>
                          <a:effectLst/>
                        </a:rPr>
                        <a:t>between</a:t>
                      </a:r>
                      <a:r>
                        <a:rPr lang="en-US" sz="1400" b="1" dirty="0">
                          <a:ln>
                            <a:noFill/>
                          </a:ln>
                          <a:solidFill>
                            <a:schemeClr val="bg1"/>
                          </a:solidFill>
                        </a:rPr>
                        <a:t> the neck and upper abdomen</a:t>
                      </a:r>
                      <a:r>
                        <a:rPr lang="en-US" sz="1400" b="1" kern="1200" dirty="0">
                          <a:ln>
                            <a:noFill/>
                          </a:ln>
                          <a:solidFill>
                            <a:schemeClr val="bg1"/>
                          </a:solidFill>
                          <a:effectLst/>
                        </a:rPr>
                        <a:t>.</a:t>
                      </a:r>
                      <a:endParaRPr lang="en-IN" sz="1400" b="1" u="none"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128181"/>
                  </a:ext>
                </a:extLst>
              </a:tr>
              <a:tr h="51848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ln>
                            <a:noFill/>
                          </a:ln>
                          <a:solidFill>
                            <a:schemeClr val="bg1"/>
                          </a:solidFill>
                        </a:rPr>
                        <a:t>12 . Trembling</a:t>
                      </a:r>
                    </a:p>
                    <a:p>
                      <a:pPr algn="l"/>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ln>
                            <a:noFill/>
                          </a:ln>
                          <a:solidFill>
                            <a:schemeClr val="bg1"/>
                          </a:solidFill>
                          <a:effectLst/>
                        </a:rPr>
                        <a:t>Trembling refers to </a:t>
                      </a:r>
                      <a:r>
                        <a:rPr lang="en-US" sz="1400" b="1" dirty="0">
                          <a:ln>
                            <a:noFill/>
                          </a:ln>
                          <a:solidFill>
                            <a:schemeClr val="bg1"/>
                          </a:solidFill>
                        </a:rPr>
                        <a:t>a shaking or quivering movement, typically involuntary, of the body or a part of it.</a:t>
                      </a:r>
                      <a:r>
                        <a:rPr lang="en-US" sz="1400" b="1" kern="1200" dirty="0">
                          <a:ln>
                            <a:noFill/>
                          </a:ln>
                          <a:solidFill>
                            <a:schemeClr val="bg1"/>
                          </a:solidFill>
                          <a:effectLst/>
                        </a:rPr>
                        <a:t> That patient have trembling or Not</a:t>
                      </a:r>
                      <a:endParaRPr lang="en-US" sz="1400" b="1" kern="1200" dirty="0">
                        <a:ln>
                          <a:noFill/>
                        </a:ln>
                        <a:solidFill>
                          <a:schemeClr val="bg1"/>
                        </a:solidFill>
                        <a:effectLst/>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083864"/>
                  </a:ext>
                </a:extLst>
              </a:tr>
            </a:tbl>
          </a:graphicData>
        </a:graphic>
      </p:graphicFrame>
    </p:spTree>
    <p:extLst>
      <p:ext uri="{BB962C8B-B14F-4D97-AF65-F5344CB8AC3E}">
        <p14:creationId xmlns:p14="http://schemas.microsoft.com/office/powerpoint/2010/main" val="147914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A7AA1D3-A57A-FFDB-8B5C-BDD5E7D180D8}"/>
              </a:ext>
            </a:extLst>
          </p:cNvPr>
          <p:cNvGraphicFramePr>
            <a:graphicFrameLocks noGrp="1"/>
          </p:cNvGraphicFramePr>
          <p:nvPr>
            <p:extLst>
              <p:ext uri="{D42A27DB-BD31-4B8C-83A1-F6EECF244321}">
                <p14:modId xmlns:p14="http://schemas.microsoft.com/office/powerpoint/2010/main" val="3937832218"/>
              </p:ext>
            </p:extLst>
          </p:nvPr>
        </p:nvGraphicFramePr>
        <p:xfrm>
          <a:off x="915924" y="498815"/>
          <a:ext cx="10413492" cy="3645342"/>
        </p:xfrm>
        <a:graphic>
          <a:graphicData uri="http://schemas.openxmlformats.org/drawingml/2006/table">
            <a:tbl>
              <a:tblPr>
                <a:effectLst>
                  <a:outerShdw blurRad="63500" sx="102000" sy="102000" algn="ctr" rotWithShape="0">
                    <a:prstClr val="black">
                      <a:alpha val="40000"/>
                    </a:prstClr>
                  </a:outerShdw>
                </a:effectLst>
                <a:tableStyleId>{125E5076-3810-47DD-B79F-674D7AD40C01}</a:tableStyleId>
              </a:tblPr>
              <a:tblGrid>
                <a:gridCol w="2900189">
                  <a:extLst>
                    <a:ext uri="{9D8B030D-6E8A-4147-A177-3AD203B41FA5}">
                      <a16:colId xmlns:a16="http://schemas.microsoft.com/office/drawing/2014/main" val="3622464153"/>
                    </a:ext>
                  </a:extLst>
                </a:gridCol>
                <a:gridCol w="7513303">
                  <a:extLst>
                    <a:ext uri="{9D8B030D-6E8A-4147-A177-3AD203B41FA5}">
                      <a16:colId xmlns:a16="http://schemas.microsoft.com/office/drawing/2014/main" val="698457600"/>
                    </a:ext>
                  </a:extLst>
                </a:gridCol>
              </a:tblGrid>
              <a:tr h="6693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13 . Medical _ History</a:t>
                      </a:r>
                    </a:p>
                    <a:p>
                      <a:pPr marL="0" algn="l" defTabSz="457200" rtl="0" eaLnBrk="1" latinLnBrk="0" hangingPunct="1"/>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bg1"/>
                          </a:solidFill>
                          <a:effectLst/>
                        </a:rPr>
                        <a:t>A medical history is a comprehensive record of a patient's past and present health, including details about illnesses, surgeries, medications, allergies, immunizations, and family health information. </a:t>
                      </a:r>
                      <a:endParaRPr lang="en-IN" sz="1200" b="1" u="none"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77588"/>
                  </a:ext>
                </a:extLst>
              </a:tr>
              <a:tr h="6204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14 . Medication</a:t>
                      </a:r>
                    </a:p>
                    <a:p>
                      <a:pPr marL="0" algn="l" defTabSz="457200" rtl="0" eaLnBrk="1" latinLnBrk="0" hangingPunct="1"/>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bg1"/>
                          </a:solidFill>
                          <a:effectLst/>
                        </a:rPr>
                        <a:t>Medication, also known as a </a:t>
                      </a:r>
                      <a:r>
                        <a:rPr lang="en-US" sz="1200" b="1" u="none" kern="1200" dirty="0">
                          <a:ln>
                            <a:noFill/>
                          </a:ln>
                          <a:solidFill>
                            <a:schemeClr val="bg1"/>
                          </a:solidFill>
                          <a:effectLst/>
                          <a:hlinkClick r:id="rId2">
                            <a:extLst>
                              <a:ext uri="{A12FA001-AC4F-418D-AE19-62706E023703}">
                                <ahyp:hlinkClr xmlns:ahyp="http://schemas.microsoft.com/office/drawing/2018/hyperlinkcolor" val="tx"/>
                              </a:ext>
                            </a:extLst>
                          </a:hlinkClick>
                        </a:rPr>
                        <a:t>drug</a:t>
                      </a:r>
                      <a:r>
                        <a:rPr lang="en-US" sz="1200" b="1" u="none" kern="1200" dirty="0">
                          <a:ln>
                            <a:noFill/>
                          </a:ln>
                          <a:solidFill>
                            <a:schemeClr val="bg1"/>
                          </a:solidFill>
                          <a:effectLst/>
                        </a:rPr>
                        <a:t>, </a:t>
                      </a:r>
                      <a:r>
                        <a:rPr lang="en-US" sz="1200" b="1" kern="1200" dirty="0">
                          <a:ln>
                            <a:noFill/>
                          </a:ln>
                          <a:solidFill>
                            <a:schemeClr val="bg1"/>
                          </a:solidFill>
                          <a:effectLst/>
                        </a:rPr>
                        <a:t>is a substance used to treat, prevent, or relieve symptoms of a disease or condition, or to affect the body's structure or function. That patient have medication or Not</a:t>
                      </a:r>
                      <a:endParaRPr lang="en-IN" sz="12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629944"/>
                  </a:ext>
                </a:extLst>
              </a:tr>
              <a:tr h="65534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15 . Caffeine _ Intake</a:t>
                      </a:r>
                    </a:p>
                    <a:p>
                      <a:pPr marL="0" algn="l" defTabSz="457200" rtl="0" eaLnBrk="1" latinLnBrk="0" hangingPunct="1"/>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none" strike="noStrike" kern="1200" dirty="0">
                          <a:ln>
                            <a:noFill/>
                          </a:ln>
                          <a:solidFill>
                            <a:schemeClr val="bg1"/>
                          </a:solidFill>
                          <a:effectLst/>
                          <a:hlinkClick r:id="rId3">
                            <a:extLst>
                              <a:ext uri="{A12FA001-AC4F-418D-AE19-62706E023703}">
                                <ahyp:hlinkClr xmlns:ahyp="http://schemas.microsoft.com/office/drawing/2018/hyperlinkcolor" val="tx"/>
                              </a:ext>
                            </a:extLst>
                          </a:hlinkClick>
                        </a:rPr>
                        <a:t>Caffeine</a:t>
                      </a:r>
                      <a:r>
                        <a:rPr lang="en-US" sz="1200" b="1" kern="1200" dirty="0">
                          <a:ln>
                            <a:noFill/>
                          </a:ln>
                          <a:solidFill>
                            <a:schemeClr val="bg1"/>
                          </a:solidFill>
                          <a:effectLst/>
                        </a:rPr>
                        <a:t> is a natural stimulant most commonly found in tea, coffee, and cacao plants. the recommended daily intake of caffeine for an adult is 400mg per day. This is equivalent to 3-4 cups of coffee or 8-10 cups of tea.</a:t>
                      </a:r>
                      <a:endParaRPr lang="en-IN" sz="12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478367"/>
                  </a:ext>
                </a:extLst>
              </a:tr>
              <a:tr h="5613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16 . Exercise _ Frequency</a:t>
                      </a:r>
                    </a:p>
                    <a:p>
                      <a:pPr marL="0" algn="l" defTabSz="457200" rtl="0" eaLnBrk="1" latinLnBrk="0" hangingPunct="1"/>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bg1"/>
                          </a:solidFill>
                          <a:effectLst/>
                        </a:rPr>
                        <a:t>In the context of exercise, frequency refers to how often you engage in physical activity, typically measured in days per week. </a:t>
                      </a:r>
                      <a:endParaRPr lang="en-IN" sz="12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173383"/>
                  </a:ext>
                </a:extLst>
              </a:tr>
              <a:tr h="3250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17 . Sleep _ Hours</a:t>
                      </a:r>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bg1"/>
                          </a:solidFill>
                          <a:effectLst/>
                        </a:rPr>
                        <a:t>The average person needs hours of sleep night for optimal health. </a:t>
                      </a:r>
                      <a:endParaRPr lang="en-US" sz="1200" b="1" i="0" kern="1200" dirty="0">
                        <a:ln>
                          <a:noFill/>
                        </a:ln>
                        <a:solidFill>
                          <a:schemeClr val="bg1"/>
                        </a:solidFill>
                        <a:effectLst/>
                        <a:latin typeface="Bahnschrift Light" panose="020B0502040204020203"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529828"/>
                  </a:ext>
                </a:extLst>
              </a:tr>
              <a:tr h="76618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kern="1200" dirty="0">
                          <a:ln>
                            <a:noFill/>
                          </a:ln>
                          <a:solidFill>
                            <a:schemeClr val="bg1"/>
                          </a:solidFill>
                        </a:rPr>
                        <a:t>18 . Alcohol _ Consumption</a:t>
                      </a:r>
                    </a:p>
                    <a:p>
                      <a:pPr marL="0" algn="l" defTabSz="457200" rtl="0" eaLnBrk="1" latinLnBrk="0" hangingPunct="1"/>
                      <a:endParaRPr lang="en-IN" sz="1600" b="1" kern="1200" dirty="0">
                        <a:ln>
                          <a:noFill/>
                        </a:ln>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ln>
                            <a:noFill/>
                          </a:ln>
                          <a:solidFill>
                            <a:schemeClr val="bg1"/>
                          </a:solidFill>
                          <a:effectLst/>
                        </a:rPr>
                        <a:t>Several scales and questionnaires are used to assess alcohol consumption and its potential negative impacts. These scales often categorize consumption levels based on scores, indicating risk or dependence severity. </a:t>
                      </a:r>
                      <a:endParaRPr lang="en-IN" sz="1200" b="1" u="none"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128181"/>
                  </a:ext>
                </a:extLst>
              </a:tr>
            </a:tbl>
          </a:graphicData>
        </a:graphic>
      </p:graphicFrame>
      <p:graphicFrame>
        <p:nvGraphicFramePr>
          <p:cNvPr id="2" name="Table 1">
            <a:extLst>
              <a:ext uri="{FF2B5EF4-FFF2-40B4-BE49-F238E27FC236}">
                <a16:creationId xmlns:a16="http://schemas.microsoft.com/office/drawing/2014/main" id="{C5E3C31A-1FA7-5C3C-6561-A29C61EC72FC}"/>
              </a:ext>
            </a:extLst>
          </p:cNvPr>
          <p:cNvGraphicFramePr>
            <a:graphicFrameLocks noGrp="1"/>
          </p:cNvGraphicFramePr>
          <p:nvPr>
            <p:extLst>
              <p:ext uri="{D42A27DB-BD31-4B8C-83A1-F6EECF244321}">
                <p14:modId xmlns:p14="http://schemas.microsoft.com/office/powerpoint/2010/main" val="146109192"/>
              </p:ext>
            </p:extLst>
          </p:nvPr>
        </p:nvGraphicFramePr>
        <p:xfrm>
          <a:off x="915924" y="4144157"/>
          <a:ext cx="10413492" cy="2136043"/>
        </p:xfrm>
        <a:graphic>
          <a:graphicData uri="http://schemas.openxmlformats.org/drawingml/2006/table">
            <a:tbl>
              <a:tblPr>
                <a:effectLst>
                  <a:outerShdw blurRad="63500" sx="102000" sy="102000" algn="ctr" rotWithShape="0">
                    <a:prstClr val="black">
                      <a:alpha val="40000"/>
                    </a:prstClr>
                  </a:outerShdw>
                </a:effectLst>
                <a:tableStyleId>{125E5076-3810-47DD-B79F-674D7AD40C01}</a:tableStyleId>
              </a:tblPr>
              <a:tblGrid>
                <a:gridCol w="2906268">
                  <a:extLst>
                    <a:ext uri="{9D8B030D-6E8A-4147-A177-3AD203B41FA5}">
                      <a16:colId xmlns:a16="http://schemas.microsoft.com/office/drawing/2014/main" val="3622464153"/>
                    </a:ext>
                  </a:extLst>
                </a:gridCol>
                <a:gridCol w="7507224">
                  <a:extLst>
                    <a:ext uri="{9D8B030D-6E8A-4147-A177-3AD203B41FA5}">
                      <a16:colId xmlns:a16="http://schemas.microsoft.com/office/drawing/2014/main" val="698457600"/>
                    </a:ext>
                  </a:extLst>
                </a:gridCol>
              </a:tblGrid>
              <a:tr h="6592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ln>
                            <a:noFill/>
                          </a:ln>
                          <a:solidFill>
                            <a:schemeClr val="bg1"/>
                          </a:solidFill>
                        </a:rPr>
                        <a:t>19 . Smoking</a:t>
                      </a:r>
                    </a:p>
                    <a:p>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ln>
                            <a:noFill/>
                          </a:ln>
                          <a:solidFill>
                            <a:schemeClr val="bg1"/>
                          </a:solidFill>
                          <a:effectLst/>
                        </a:rPr>
                        <a:t>Smoking is the act of inhaling and exhaling the smoke produced by burning plant material, most commonly tobacco, although other substances like marijuana are also smoked. That patient have smoking or Not</a:t>
                      </a:r>
                      <a:endParaRPr lang="en-IN" sz="1400" b="1" u="none"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77588"/>
                  </a:ext>
                </a:extLst>
              </a:tr>
              <a:tr h="26944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ln>
                            <a:noFill/>
                          </a:ln>
                          <a:solidFill>
                            <a:schemeClr val="bg1"/>
                          </a:solidFill>
                        </a:rPr>
                        <a:t>20 . Therapy</a:t>
                      </a:r>
                    </a:p>
                    <a:p>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ln>
                            <a:noFill/>
                          </a:ln>
                          <a:solidFill>
                            <a:schemeClr val="bg1"/>
                          </a:solidFill>
                        </a:rPr>
                        <a:t>A process of working with a trained professional to improve mental health and well-being.</a:t>
                      </a:r>
                      <a:endParaRPr lang="en-IN" sz="14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629944"/>
                  </a:ext>
                </a:extLst>
              </a:tr>
              <a:tr h="764443">
                <a:tc>
                  <a:txBody>
                    <a:bodyPr/>
                    <a:lstStyle/>
                    <a:p>
                      <a:r>
                        <a:rPr lang="en-IN" sz="1800" b="1" dirty="0">
                          <a:ln>
                            <a:noFill/>
                          </a:ln>
                          <a:solidFill>
                            <a:schemeClr val="bg1"/>
                          </a:solidFill>
                        </a:rPr>
                        <a:t>21 . Panic _ Score</a:t>
                      </a:r>
                      <a:endParaRPr lang="en-IN" sz="1800" b="1" dirty="0">
                        <a:ln>
                          <a:noFill/>
                        </a:ln>
                        <a:solidFill>
                          <a:schemeClr val="bg1"/>
                        </a:solidFill>
                        <a:latin typeface="Bahnschrift 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kern="1200" dirty="0">
                          <a:ln>
                            <a:noFill/>
                          </a:ln>
                          <a:solidFill>
                            <a:schemeClr val="bg1"/>
                          </a:solidFill>
                          <a:effectLst/>
                        </a:rPr>
                        <a:t>Several different scoring systems used to assess patients presenting with chest pain, particularly in emergency settings. </a:t>
                      </a:r>
                      <a:endParaRPr lang="en-IN" sz="1400" b="1" dirty="0">
                        <a:ln>
                          <a:noFill/>
                        </a:ln>
                        <a:solidFill>
                          <a:schemeClr val="bg1"/>
                        </a:solidFill>
                        <a:latin typeface="Bahnschrift Light"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959203"/>
                  </a:ext>
                </a:extLst>
              </a:tr>
            </a:tbl>
          </a:graphicData>
        </a:graphic>
      </p:graphicFrame>
    </p:spTree>
    <p:extLst>
      <p:ext uri="{BB962C8B-B14F-4D97-AF65-F5344CB8AC3E}">
        <p14:creationId xmlns:p14="http://schemas.microsoft.com/office/powerpoint/2010/main" val="410953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5A8D4B-4526-B6F0-E347-F9869B8F7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918" y="3109351"/>
            <a:ext cx="3834155" cy="2732792"/>
          </a:xfrm>
          <a:prstGeom prst="rect">
            <a:avLst/>
          </a:prstGeom>
          <a:ln w="34925">
            <a:noFill/>
          </a:ln>
          <a:effectLst>
            <a:outerShdw blurRad="76200" dir="18900000" sy="23000" kx="-1200000" algn="bl" rotWithShape="0">
              <a:prstClr val="black">
                <a:alpha val="20000"/>
              </a:prstClr>
            </a:outerShdw>
          </a:effectLst>
          <a:scene3d>
            <a:camera prst="orthographicFront">
              <a:rot lat="0" lon="0" rev="0"/>
            </a:camera>
            <a:lightRig rig="brightRoom" dir="t">
              <a:rot lat="0" lon="0" rev="600000"/>
            </a:lightRig>
          </a:scene3d>
          <a:sp3d prstMaterial="metal">
            <a:bevelT w="38100" h="57150" prst="angle"/>
          </a:sp3d>
        </p:spPr>
      </p:pic>
      <p:pic>
        <p:nvPicPr>
          <p:cNvPr id="14" name="Picture 13">
            <a:extLst>
              <a:ext uri="{FF2B5EF4-FFF2-40B4-BE49-F238E27FC236}">
                <a16:creationId xmlns:a16="http://schemas.microsoft.com/office/drawing/2014/main" id="{524039B8-9A3A-05A8-8837-D22BC710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5" y="1627122"/>
            <a:ext cx="4724867" cy="2848625"/>
          </a:xfrm>
          <a:prstGeom prst="rect">
            <a:avLst/>
          </a:prstGeom>
          <a:effectLst>
            <a:outerShdw blurRad="76200" dir="18900000" sy="23000" kx="-1200000" algn="bl" rotWithShape="0">
              <a:prstClr val="black">
                <a:alpha val="20000"/>
              </a:prstClr>
            </a:outerShdw>
          </a:effectLst>
        </p:spPr>
      </p:pic>
      <p:sp>
        <p:nvSpPr>
          <p:cNvPr id="3" name="TextBox 2">
            <a:extLst>
              <a:ext uri="{FF2B5EF4-FFF2-40B4-BE49-F238E27FC236}">
                <a16:creationId xmlns:a16="http://schemas.microsoft.com/office/drawing/2014/main" id="{0A923549-C4A4-8814-F332-A724AB73C113}"/>
              </a:ext>
            </a:extLst>
          </p:cNvPr>
          <p:cNvSpPr txBox="1"/>
          <p:nvPr/>
        </p:nvSpPr>
        <p:spPr>
          <a:xfrm>
            <a:off x="5600500" y="5917566"/>
            <a:ext cx="5183949" cy="830997"/>
          </a:xfrm>
          <a:prstGeom prst="rect">
            <a:avLst/>
          </a:prstGeom>
          <a:noFill/>
        </p:spPr>
        <p:txBody>
          <a:bodyPr wrap="square" rtlCol="0">
            <a:spAutoFit/>
          </a:bodyPr>
          <a:lstStyle/>
          <a:p>
            <a:pPr marL="342900" indent="-342900">
              <a:buFont typeface="+mj-lt"/>
              <a:buAutoNum type="arabicPeriod" startAt="2"/>
            </a:pPr>
            <a:r>
              <a:rPr lang="en-IN" sz="1600" dirty="0">
                <a:latin typeface="Bahnschrift SemiBold" panose="020B0502040204020203" pitchFamily="34" charset="0"/>
              </a:rPr>
              <a:t>In this given 1200 records of </a:t>
            </a:r>
            <a:r>
              <a:rPr lang="en-IN" sz="1600" dirty="0">
                <a:solidFill>
                  <a:srgbClr val="FFFF00"/>
                </a:solidFill>
                <a:latin typeface="Bahnschrift SemiBold" panose="020B0502040204020203" pitchFamily="34" charset="0"/>
              </a:rPr>
              <a:t>Panic Attack </a:t>
            </a:r>
            <a:r>
              <a:rPr lang="en-IN" sz="1600" dirty="0">
                <a:latin typeface="Bahnschrift SemiBold" panose="020B0502040204020203" pitchFamily="34" charset="0"/>
              </a:rPr>
              <a:t>data set.   With in the female`s are lead on the top in </a:t>
            </a:r>
            <a:r>
              <a:rPr lang="en-IN" sz="1600" dirty="0">
                <a:solidFill>
                  <a:srgbClr val="FFFF00"/>
                </a:solidFill>
                <a:latin typeface="Bahnschrift SemiBold" panose="020B0502040204020203" pitchFamily="34" charset="0"/>
              </a:rPr>
              <a:t>Gender Column </a:t>
            </a:r>
            <a:r>
              <a:rPr lang="en-IN" sz="1600" dirty="0">
                <a:solidFill>
                  <a:schemeClr val="bg1"/>
                </a:solidFill>
                <a:latin typeface="Bahnschrift SemiBold" panose="020B0502040204020203" pitchFamily="34" charset="0"/>
              </a:rPr>
              <a:t>.</a:t>
            </a:r>
            <a:r>
              <a:rPr lang="en-IN" sz="1600" dirty="0">
                <a:latin typeface="Bahnschrift SemiBold" panose="020B0502040204020203" pitchFamily="34" charset="0"/>
              </a:rPr>
              <a:t>Which is </a:t>
            </a:r>
            <a:r>
              <a:rPr lang="en-IN" sz="1600" dirty="0">
                <a:solidFill>
                  <a:srgbClr val="FFFF00"/>
                </a:solidFill>
                <a:latin typeface="Bahnschrift SemiBold" panose="020B0502040204020203" pitchFamily="34" charset="0"/>
              </a:rPr>
              <a:t>549 ( 46 % ).</a:t>
            </a:r>
          </a:p>
        </p:txBody>
      </p:sp>
      <p:sp>
        <p:nvSpPr>
          <p:cNvPr id="4" name="TextBox 3">
            <a:extLst>
              <a:ext uri="{FF2B5EF4-FFF2-40B4-BE49-F238E27FC236}">
                <a16:creationId xmlns:a16="http://schemas.microsoft.com/office/drawing/2014/main" id="{4DC17C77-1F6E-1CE0-4EB8-D1B649EE80AD}"/>
              </a:ext>
            </a:extLst>
          </p:cNvPr>
          <p:cNvSpPr txBox="1"/>
          <p:nvPr/>
        </p:nvSpPr>
        <p:spPr>
          <a:xfrm>
            <a:off x="331252" y="4742952"/>
            <a:ext cx="5403471" cy="830997"/>
          </a:xfrm>
          <a:prstGeom prst="rect">
            <a:avLst/>
          </a:prstGeom>
          <a:noFill/>
        </p:spPr>
        <p:txBody>
          <a:bodyPr wrap="square" rtlCol="0">
            <a:spAutoFit/>
          </a:bodyPr>
          <a:lstStyle/>
          <a:p>
            <a:pPr marL="342900" indent="-342900">
              <a:buFont typeface="+mj-lt"/>
              <a:buAutoNum type="arabicPeriod"/>
            </a:pPr>
            <a:r>
              <a:rPr lang="en-IN" sz="1600" dirty="0">
                <a:latin typeface="Bahnschrift SemiBold" panose="020B0502040204020203" pitchFamily="34" charset="0"/>
              </a:rPr>
              <a:t>In this given 1200 records of </a:t>
            </a:r>
            <a:r>
              <a:rPr lang="en-IN" sz="1600" dirty="0">
                <a:solidFill>
                  <a:srgbClr val="FFFF00"/>
                </a:solidFill>
                <a:latin typeface="Bahnschrift SemiBold" panose="020B0502040204020203" pitchFamily="34" charset="0"/>
              </a:rPr>
              <a:t>Panic Attack </a:t>
            </a:r>
            <a:r>
              <a:rPr lang="en-IN" sz="1600" dirty="0">
                <a:latin typeface="Bahnschrift SemiBold" panose="020B0502040204020203" pitchFamily="34" charset="0"/>
              </a:rPr>
              <a:t>data set. With in the </a:t>
            </a:r>
            <a:r>
              <a:rPr lang="en-IN" sz="1600" dirty="0">
                <a:solidFill>
                  <a:srgbClr val="FFFF00"/>
                </a:solidFill>
                <a:latin typeface="Bahnschrift SemiBold" panose="020B0502040204020203" pitchFamily="34" charset="0"/>
              </a:rPr>
              <a:t>Middle</a:t>
            </a:r>
            <a:r>
              <a:rPr lang="en-IN" sz="1600" dirty="0">
                <a:solidFill>
                  <a:schemeClr val="bg1"/>
                </a:solidFill>
                <a:latin typeface="Bahnschrift SemiBold" panose="020B0502040204020203" pitchFamily="34" charset="0"/>
              </a:rPr>
              <a:t> </a:t>
            </a:r>
            <a:r>
              <a:rPr lang="en-IN" sz="1600" dirty="0">
                <a:solidFill>
                  <a:srgbClr val="FFFF00"/>
                </a:solidFill>
                <a:latin typeface="Bahnschrift SemiBold" panose="020B0502040204020203" pitchFamily="34" charset="0"/>
              </a:rPr>
              <a:t>Aged Peoples </a:t>
            </a:r>
            <a:r>
              <a:rPr lang="en-IN" sz="1600" dirty="0">
                <a:latin typeface="Bahnschrift SemiBold" panose="020B0502040204020203" pitchFamily="34" charset="0"/>
              </a:rPr>
              <a:t>are lead on the top in</a:t>
            </a:r>
            <a:r>
              <a:rPr lang="en-IN" sz="1600" dirty="0">
                <a:solidFill>
                  <a:schemeClr val="bg1"/>
                </a:solidFill>
                <a:latin typeface="Bahnschrift SemiBold" panose="020B0502040204020203" pitchFamily="34" charset="0"/>
              </a:rPr>
              <a:t> </a:t>
            </a:r>
            <a:r>
              <a:rPr lang="en-IN" sz="1600" dirty="0">
                <a:solidFill>
                  <a:srgbClr val="FFFF00"/>
                </a:solidFill>
                <a:latin typeface="Bahnschrift SemiBold" panose="020B0502040204020203" pitchFamily="34" charset="0"/>
              </a:rPr>
              <a:t>Age Category Column </a:t>
            </a:r>
            <a:r>
              <a:rPr lang="en-IN" sz="1600" dirty="0">
                <a:latin typeface="Bahnschrift SemiBold" panose="020B0502040204020203" pitchFamily="34" charset="0"/>
              </a:rPr>
              <a:t>Which is </a:t>
            </a:r>
            <a:r>
              <a:rPr lang="en-IN" sz="1600" dirty="0">
                <a:solidFill>
                  <a:srgbClr val="FFFF00"/>
                </a:solidFill>
                <a:latin typeface="Bahnschrift SemiBold" panose="020B0502040204020203" pitchFamily="34" charset="0"/>
              </a:rPr>
              <a:t>767 ( 64 % ).</a:t>
            </a:r>
          </a:p>
        </p:txBody>
      </p:sp>
      <p:pic>
        <p:nvPicPr>
          <p:cNvPr id="5" name="Picture 4">
            <a:extLst>
              <a:ext uri="{FF2B5EF4-FFF2-40B4-BE49-F238E27FC236}">
                <a16:creationId xmlns:a16="http://schemas.microsoft.com/office/drawing/2014/main" id="{3E5A0877-196A-DBBA-A3EF-FE85F969D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953" y="476528"/>
            <a:ext cx="3834154" cy="2301189"/>
          </a:xfrm>
          <a:prstGeom prst="rect">
            <a:avLst/>
          </a:prstGeom>
          <a:effectLst>
            <a:outerShdw blurRad="76200" dir="13500000" sy="23000" kx="1200000" algn="br" rotWithShape="0">
              <a:prstClr val="black">
                <a:alpha val="20000"/>
              </a:prstClr>
            </a:outerShdw>
          </a:effectLst>
        </p:spPr>
      </p:pic>
      <p:sp>
        <p:nvSpPr>
          <p:cNvPr id="7" name="Rectangle 6">
            <a:extLst>
              <a:ext uri="{FF2B5EF4-FFF2-40B4-BE49-F238E27FC236}">
                <a16:creationId xmlns:a16="http://schemas.microsoft.com/office/drawing/2014/main" id="{8D4418B1-1C78-6D7B-2230-ABCE8B6A8C42}"/>
              </a:ext>
            </a:extLst>
          </p:cNvPr>
          <p:cNvSpPr/>
          <p:nvPr/>
        </p:nvSpPr>
        <p:spPr>
          <a:xfrm>
            <a:off x="5734724" y="499522"/>
            <a:ext cx="1519354" cy="2218278"/>
          </a:xfrm>
          <a:prstGeom prst="rect">
            <a:avLst/>
          </a:prstGeom>
          <a:ln>
            <a:noFill/>
          </a:ln>
          <a:effectLst>
            <a:innerShdw blurRad="114300">
              <a:prstClr val="black"/>
            </a:inn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aphicFrame>
        <p:nvGraphicFramePr>
          <p:cNvPr id="8" name="Object 7">
            <a:extLst>
              <a:ext uri="{FF2B5EF4-FFF2-40B4-BE49-F238E27FC236}">
                <a16:creationId xmlns:a16="http://schemas.microsoft.com/office/drawing/2014/main" id="{C0C7577B-F76A-B6DF-3577-CDC16B564AE5}"/>
              </a:ext>
            </a:extLst>
          </p:cNvPr>
          <p:cNvGraphicFramePr>
            <a:graphicFrameLocks noChangeAspect="1"/>
          </p:cNvGraphicFramePr>
          <p:nvPr>
            <p:extLst>
              <p:ext uri="{D42A27DB-BD31-4B8C-83A1-F6EECF244321}">
                <p14:modId xmlns:p14="http://schemas.microsoft.com/office/powerpoint/2010/main" val="4145049559"/>
              </p:ext>
            </p:extLst>
          </p:nvPr>
        </p:nvGraphicFramePr>
        <p:xfrm>
          <a:off x="5765324" y="531360"/>
          <a:ext cx="1456435" cy="2141989"/>
        </p:xfrm>
        <a:graphic>
          <a:graphicData uri="http://schemas.openxmlformats.org/presentationml/2006/ole">
            <mc:AlternateContent xmlns:mc="http://schemas.openxmlformats.org/markup-compatibility/2006">
              <mc:Choice xmlns:v="urn:schemas-microsoft-com:vml" Requires="v">
                <p:oleObj name="Worksheet" r:id="rId5" imgW="2978331" imgH="3384415" progId="Excel.Sheet.12">
                  <p:embed/>
                </p:oleObj>
              </mc:Choice>
              <mc:Fallback>
                <p:oleObj name="Worksheet" r:id="rId5" imgW="2978331" imgH="3384415" progId="Excel.Sheet.12">
                  <p:embed/>
                  <p:pic>
                    <p:nvPicPr>
                      <p:cNvPr id="2" name="Object 1">
                        <a:extLst>
                          <a:ext uri="{FF2B5EF4-FFF2-40B4-BE49-F238E27FC236}">
                            <a16:creationId xmlns:a16="http://schemas.microsoft.com/office/drawing/2014/main" id="{970065D5-08C9-6512-92C2-EE32B24744B8}"/>
                          </a:ext>
                        </a:extLst>
                      </p:cNvPr>
                      <p:cNvPicPr/>
                      <p:nvPr/>
                    </p:nvPicPr>
                    <p:blipFill>
                      <a:blip r:embed="rId6"/>
                      <a:stretch>
                        <a:fillRect/>
                      </a:stretch>
                    </p:blipFill>
                    <p:spPr>
                      <a:xfrm>
                        <a:off x="5765324" y="531360"/>
                        <a:ext cx="1456435" cy="2141989"/>
                      </a:xfrm>
                      <a:prstGeom prst="rect">
                        <a:avLst/>
                      </a:prstGeom>
                    </p:spPr>
                  </p:pic>
                </p:oleObj>
              </mc:Fallback>
            </mc:AlternateContent>
          </a:graphicData>
        </a:graphic>
      </p:graphicFrame>
      <p:pic>
        <p:nvPicPr>
          <p:cNvPr id="10" name="Graphic 9" descr="Transfer with solid fill">
            <a:extLst>
              <a:ext uri="{FF2B5EF4-FFF2-40B4-BE49-F238E27FC236}">
                <a16:creationId xmlns:a16="http://schemas.microsoft.com/office/drawing/2014/main" id="{9D075D4F-B35C-486F-DFA0-D201DF3970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025" y="1472632"/>
            <a:ext cx="308980" cy="308980"/>
          </a:xfrm>
          <a:prstGeom prst="rect">
            <a:avLst/>
          </a:prstGeom>
        </p:spPr>
      </p:pic>
      <p:sp>
        <p:nvSpPr>
          <p:cNvPr id="9" name="Title 3">
            <a:extLst>
              <a:ext uri="{FF2B5EF4-FFF2-40B4-BE49-F238E27FC236}">
                <a16:creationId xmlns:a16="http://schemas.microsoft.com/office/drawing/2014/main" id="{476AC249-AB6E-63ED-58B2-BC9BA4FC26DE}"/>
              </a:ext>
            </a:extLst>
          </p:cNvPr>
          <p:cNvSpPr txBox="1">
            <a:spLocks/>
          </p:cNvSpPr>
          <p:nvPr/>
        </p:nvSpPr>
        <p:spPr>
          <a:xfrm>
            <a:off x="1277243" y="358956"/>
            <a:ext cx="3233805" cy="924549"/>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lnSpc>
                <a:spcPct val="120000"/>
              </a:lnSpc>
            </a:pPr>
            <a:r>
              <a:rPr lang="en-IN" sz="18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Gender &amp; Age Group Distribution</a:t>
            </a:r>
          </a:p>
        </p:txBody>
      </p:sp>
    </p:spTree>
    <p:extLst>
      <p:ext uri="{BB962C8B-B14F-4D97-AF65-F5344CB8AC3E}">
        <p14:creationId xmlns:p14="http://schemas.microsoft.com/office/powerpoint/2010/main" val="357162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3B6B62B-D7B9-BCD5-82E0-8C35511721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0418" y="473182"/>
            <a:ext cx="2011680" cy="86104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3C2486-FA54-8E8C-B6B9-CA8272C4AC38}"/>
                  </a:ext>
                </a:extLst>
              </p:cNvPr>
              <p:cNvSpPr txBox="1"/>
              <p:nvPr/>
            </p:nvSpPr>
            <p:spPr>
              <a:xfrm rot="5400000">
                <a:off x="8222028" y="1331350"/>
                <a:ext cx="302808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800" b="1" smtClean="0">
                          <a:solidFill>
                            <a:schemeClr val="bg1"/>
                          </a:solidFill>
                          <a:latin typeface="Cambria Math" panose="02040503050406030204" pitchFamily="18" charset="0"/>
                        </a:rPr>
                        <m:t>→</m:t>
                      </m:r>
                    </m:oMath>
                  </m:oMathPara>
                </a14:m>
                <a:endParaRPr lang="en-IN" sz="4000" b="1" dirty="0">
                  <a:solidFill>
                    <a:schemeClr val="bg1"/>
                  </a:solidFill>
                </a:endParaRPr>
              </a:p>
            </p:txBody>
          </p:sp>
        </mc:Choice>
        <mc:Fallback xmlns="">
          <p:sp>
            <p:nvSpPr>
              <p:cNvPr id="17" name="TextBox 16">
                <a:extLst>
                  <a:ext uri="{FF2B5EF4-FFF2-40B4-BE49-F238E27FC236}">
                    <a16:creationId xmlns:a16="http://schemas.microsoft.com/office/drawing/2014/main" id="{C73C2486-FA54-8E8C-B6B9-CA8272C4AC38}"/>
                  </a:ext>
                </a:extLst>
              </p:cNvPr>
              <p:cNvSpPr txBox="1">
                <a:spLocks noRot="1" noChangeAspect="1" noMove="1" noResize="1" noEditPoints="1" noAdjustHandles="1" noChangeArrowheads="1" noChangeShapeType="1" noTextEdit="1"/>
              </p:cNvSpPr>
              <p:nvPr/>
            </p:nvSpPr>
            <p:spPr>
              <a:xfrm rot="5400000">
                <a:off x="8222028" y="1331350"/>
                <a:ext cx="3028081" cy="430887"/>
              </a:xfrm>
              <a:prstGeom prst="rect">
                <a:avLst/>
              </a:prstGeom>
              <a:blipFill>
                <a:blip r:embed="rId4"/>
                <a:stretch>
                  <a:fillRect/>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BBCEDC99-2ECE-C973-4D0F-D669CC200C58}"/>
              </a:ext>
            </a:extLst>
          </p:cNvPr>
          <p:cNvSpPr txBox="1"/>
          <p:nvPr/>
        </p:nvSpPr>
        <p:spPr>
          <a:xfrm>
            <a:off x="7419873" y="4706034"/>
            <a:ext cx="4201505" cy="1785104"/>
          </a:xfrm>
          <a:prstGeom prst="rect">
            <a:avLst/>
          </a:prstGeom>
          <a:noFill/>
        </p:spPr>
        <p:txBody>
          <a:bodyPr wrap="square" rtlCol="0">
            <a:spAutoFit/>
          </a:bodyPr>
          <a:lstStyle/>
          <a:p>
            <a:pPr marL="285750" indent="-285750">
              <a:buFont typeface="+mj-lt"/>
              <a:buAutoNum type="arabicPeriod"/>
            </a:pPr>
            <a:r>
              <a:rPr lang="en-IN" sz="1100" dirty="0">
                <a:solidFill>
                  <a:srgbClr val="FFFF00"/>
                </a:solidFill>
                <a:latin typeface="Arial Rounded MT Bold" panose="020F0704030504030204" pitchFamily="34" charset="0"/>
              </a:rPr>
              <a:t>Male</a:t>
            </a:r>
            <a:r>
              <a:rPr lang="en-IN" sz="1100" dirty="0">
                <a:solidFill>
                  <a:schemeClr val="bg1"/>
                </a:solidFill>
                <a:latin typeface="Arial Rounded MT Bold" panose="020F0704030504030204" pitchFamily="34" charset="0"/>
              </a:rPr>
              <a:t> </a:t>
            </a:r>
            <a:r>
              <a:rPr lang="en-IN" sz="1100" dirty="0">
                <a:latin typeface="Arial Rounded MT Bold" panose="020F0704030504030204" pitchFamily="34" charset="0"/>
              </a:rPr>
              <a:t>participants represent the largest group with </a:t>
            </a:r>
            <a:r>
              <a:rPr lang="en-IN" sz="1100" dirty="0">
                <a:solidFill>
                  <a:srgbClr val="FFFF00"/>
                </a:solidFill>
                <a:latin typeface="Arial Rounded MT Bold" panose="020F0704030504030204" pitchFamily="34" charset="0"/>
              </a:rPr>
              <a:t>46</a:t>
            </a:r>
            <a:r>
              <a:rPr lang="en-IN" sz="1100" dirty="0">
                <a:solidFill>
                  <a:schemeClr val="bg1"/>
                </a:solidFill>
                <a:latin typeface="Arial Rounded MT Bold" panose="020F0704030504030204" pitchFamily="34" charset="0"/>
              </a:rPr>
              <a:t> </a:t>
            </a:r>
            <a:r>
              <a:rPr lang="en-IN" sz="1100" dirty="0">
                <a:latin typeface="Arial Rounded MT Bold" panose="020F0704030504030204" pitchFamily="34" charset="0"/>
              </a:rPr>
              <a:t>individuals.</a:t>
            </a:r>
          </a:p>
          <a:p>
            <a:pPr marL="285750" indent="-285750">
              <a:buFont typeface="+mj-lt"/>
              <a:buAutoNum type="arabicPeriod"/>
            </a:pPr>
            <a:endParaRPr lang="en-IN" sz="1100" dirty="0">
              <a:solidFill>
                <a:schemeClr val="bg1"/>
              </a:solidFill>
              <a:latin typeface="Arial Rounded MT Bold" panose="020F0704030504030204" pitchFamily="34" charset="0"/>
            </a:endParaRPr>
          </a:p>
          <a:p>
            <a:pPr marL="285750" indent="-285750">
              <a:buFont typeface="+mj-lt"/>
              <a:buAutoNum type="arabicPeriod"/>
            </a:pPr>
            <a:r>
              <a:rPr lang="en-IN" sz="1100" dirty="0">
                <a:latin typeface="Arial Rounded MT Bold" panose="020F0704030504030204" pitchFamily="34" charset="0"/>
              </a:rPr>
              <a:t>These observations point to a diverse sample in terms of </a:t>
            </a:r>
            <a:r>
              <a:rPr lang="en-IN" sz="1100" dirty="0">
                <a:solidFill>
                  <a:srgbClr val="FFFF00"/>
                </a:solidFill>
                <a:latin typeface="Arial Rounded MT Bold" panose="020F0704030504030204" pitchFamily="34" charset="0"/>
              </a:rPr>
              <a:t>Gender &amp; Age </a:t>
            </a:r>
            <a:r>
              <a:rPr lang="en-IN" sz="1100" dirty="0">
                <a:latin typeface="Arial Rounded MT Bold" panose="020F0704030504030204" pitchFamily="34" charset="0"/>
              </a:rPr>
              <a:t>, with relatively similar average panic attack durations across groups except for some variances among subcategories</a:t>
            </a:r>
            <a:r>
              <a:rPr lang="en-IN" sz="1100" dirty="0">
                <a:solidFill>
                  <a:schemeClr val="bg1"/>
                </a:solidFill>
                <a:latin typeface="Arial Rounded MT Bold" panose="020F0704030504030204" pitchFamily="34" charset="0"/>
              </a:rPr>
              <a:t>.</a:t>
            </a:r>
          </a:p>
          <a:p>
            <a:pPr marL="285750" indent="-285750">
              <a:buFont typeface="+mj-lt"/>
              <a:buAutoNum type="arabicPeriod"/>
            </a:pPr>
            <a:endParaRPr lang="en-IN" sz="1100" dirty="0">
              <a:solidFill>
                <a:schemeClr val="bg1"/>
              </a:solidFill>
              <a:latin typeface="Arial Rounded MT Bold" panose="020F0704030504030204" pitchFamily="34" charset="0"/>
            </a:endParaRPr>
          </a:p>
          <a:p>
            <a:pPr marL="285750" indent="-285750">
              <a:buFont typeface="+mj-lt"/>
              <a:buAutoNum type="arabicPeriod"/>
            </a:pPr>
            <a:r>
              <a:rPr lang="en-IN" sz="1100" dirty="0">
                <a:latin typeface="Arial Rounded MT Bold" panose="020F0704030504030204" pitchFamily="34" charset="0"/>
              </a:rPr>
              <a:t>The total count of all genders </a:t>
            </a:r>
            <a:r>
              <a:rPr lang="en-IN" sz="1100" dirty="0">
                <a:solidFill>
                  <a:schemeClr val="bg1"/>
                </a:solidFill>
                <a:latin typeface="Arial Rounded MT Bold" panose="020F0704030504030204" pitchFamily="34" charset="0"/>
              </a:rPr>
              <a:t>is </a:t>
            </a:r>
            <a:r>
              <a:rPr lang="en-IN" sz="1100" dirty="0">
                <a:solidFill>
                  <a:srgbClr val="FFFF00"/>
                </a:solidFill>
                <a:latin typeface="Arial Rounded MT Bold" panose="020F0704030504030204" pitchFamily="34" charset="0"/>
              </a:rPr>
              <a:t>99</a:t>
            </a:r>
            <a:r>
              <a:rPr lang="en-IN" sz="1100" dirty="0">
                <a:solidFill>
                  <a:schemeClr val="bg1"/>
                </a:solidFill>
                <a:latin typeface="Arial Rounded MT Bold" panose="020F0704030504030204" pitchFamily="34" charset="0"/>
              </a:rPr>
              <a:t>. </a:t>
            </a:r>
            <a:r>
              <a:rPr lang="en-IN" sz="1100" dirty="0">
                <a:latin typeface="Arial Rounded MT Bold" panose="020F0704030504030204" pitchFamily="34" charset="0"/>
              </a:rPr>
              <a:t>The overall average duration  of panic attacks in </a:t>
            </a:r>
            <a:r>
              <a:rPr lang="en-IN" sz="1100" dirty="0">
                <a:solidFill>
                  <a:srgbClr val="FFFF00"/>
                </a:solidFill>
                <a:latin typeface="Arial Rounded MT Bold" panose="020F0704030504030204" pitchFamily="34" charset="0"/>
              </a:rPr>
              <a:t>24 minutes</a:t>
            </a:r>
            <a:r>
              <a:rPr lang="en-IN" sz="1100" dirty="0">
                <a:solidFill>
                  <a:schemeClr val="bg1"/>
                </a:solidFill>
                <a:latin typeface="Arial Rounded MT Bold" panose="020F0704030504030204" pitchFamily="34" charset="0"/>
              </a:rPr>
              <a:t>. </a:t>
            </a:r>
          </a:p>
        </p:txBody>
      </p:sp>
      <p:sp>
        <p:nvSpPr>
          <p:cNvPr id="20" name="TextBox 19">
            <a:extLst>
              <a:ext uri="{FF2B5EF4-FFF2-40B4-BE49-F238E27FC236}">
                <a16:creationId xmlns:a16="http://schemas.microsoft.com/office/drawing/2014/main" id="{CE67B7AF-2663-05E4-8384-12A395F0C21A}"/>
              </a:ext>
            </a:extLst>
          </p:cNvPr>
          <p:cNvSpPr txBox="1"/>
          <p:nvPr/>
        </p:nvSpPr>
        <p:spPr>
          <a:xfrm>
            <a:off x="474610" y="5413920"/>
            <a:ext cx="6387962" cy="830997"/>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latin typeface="Bahnschrift" panose="020B0502040204020203" pitchFamily="34" charset="0"/>
              </a:rPr>
              <a:t>These trends indicate that </a:t>
            </a:r>
            <a:r>
              <a:rPr lang="en-IN" sz="1600" dirty="0">
                <a:solidFill>
                  <a:srgbClr val="FFFF00"/>
                </a:solidFill>
                <a:latin typeface="Bahnschrift" panose="020B0502040204020203" pitchFamily="34" charset="0"/>
              </a:rPr>
              <a:t>Middle Aged - Adults </a:t>
            </a:r>
            <a:r>
              <a:rPr lang="en-IN" sz="1600" dirty="0">
                <a:latin typeface="Bahnschrift" panose="020B0502040204020203" pitchFamily="34" charset="0"/>
              </a:rPr>
              <a:t>are the most affected demographic for panic attacks in this sample and average duration is less than half a minute across all groups.</a:t>
            </a:r>
          </a:p>
        </p:txBody>
      </p:sp>
      <p:graphicFrame>
        <p:nvGraphicFramePr>
          <p:cNvPr id="10" name="Object 9">
            <a:extLst>
              <a:ext uri="{FF2B5EF4-FFF2-40B4-BE49-F238E27FC236}">
                <a16:creationId xmlns:a16="http://schemas.microsoft.com/office/drawing/2014/main" id="{FAEE0F6F-37CE-0C64-3DD8-1637478303BB}"/>
              </a:ext>
            </a:extLst>
          </p:cNvPr>
          <p:cNvGraphicFramePr>
            <a:graphicFrameLocks noChangeAspect="1"/>
          </p:cNvGraphicFramePr>
          <p:nvPr>
            <p:extLst>
              <p:ext uri="{D42A27DB-BD31-4B8C-83A1-F6EECF244321}">
                <p14:modId xmlns:p14="http://schemas.microsoft.com/office/powerpoint/2010/main" val="3166229266"/>
              </p:ext>
            </p:extLst>
          </p:nvPr>
        </p:nvGraphicFramePr>
        <p:xfrm>
          <a:off x="7602365" y="1759358"/>
          <a:ext cx="4019013" cy="2766694"/>
        </p:xfrm>
        <a:graphic>
          <a:graphicData uri="http://schemas.openxmlformats.org/presentationml/2006/ole">
            <mc:AlternateContent xmlns:mc="http://schemas.openxmlformats.org/markup-compatibility/2006">
              <mc:Choice xmlns:v="urn:schemas-microsoft-com:vml" Requires="v">
                <p:oleObj name="Worksheet" r:id="rId5" imgW="10325125" imgH="7156315" progId="Excel.Sheet.12">
                  <p:embed/>
                </p:oleObj>
              </mc:Choice>
              <mc:Fallback>
                <p:oleObj name="Worksheet" r:id="rId5" imgW="10325125" imgH="7156315" progId="Excel.Sheet.12">
                  <p:embed/>
                  <p:pic>
                    <p:nvPicPr>
                      <p:cNvPr id="0" name=""/>
                      <p:cNvPicPr/>
                      <p:nvPr/>
                    </p:nvPicPr>
                    <p:blipFill>
                      <a:blip r:embed="rId6"/>
                      <a:stretch>
                        <a:fillRect/>
                      </a:stretch>
                    </p:blipFill>
                    <p:spPr>
                      <a:xfrm>
                        <a:off x="7602365" y="1759358"/>
                        <a:ext cx="4019013" cy="276669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845783B0-9947-C49E-E511-63612064CDD0}"/>
              </a:ext>
            </a:extLst>
          </p:cNvPr>
          <p:cNvGraphicFramePr>
            <a:graphicFrameLocks noChangeAspect="1"/>
          </p:cNvGraphicFramePr>
          <p:nvPr>
            <p:extLst>
              <p:ext uri="{D42A27DB-BD31-4B8C-83A1-F6EECF244321}">
                <p14:modId xmlns:p14="http://schemas.microsoft.com/office/powerpoint/2010/main" val="2431635755"/>
              </p:ext>
            </p:extLst>
          </p:nvPr>
        </p:nvGraphicFramePr>
        <p:xfrm>
          <a:off x="570622" y="1259407"/>
          <a:ext cx="6031346" cy="4007309"/>
        </p:xfrm>
        <a:graphic>
          <a:graphicData uri="http://schemas.openxmlformats.org/presentationml/2006/ole">
            <mc:AlternateContent xmlns:mc="http://schemas.openxmlformats.org/markup-compatibility/2006">
              <mc:Choice xmlns:v="urn:schemas-microsoft-com:vml" Requires="v">
                <p:oleObj name="Worksheet" r:id="rId7" imgW="7962875" imgH="4540385" progId="Excel.Sheet.12">
                  <p:embed/>
                </p:oleObj>
              </mc:Choice>
              <mc:Fallback>
                <p:oleObj name="Worksheet" r:id="rId7" imgW="7962875" imgH="4540385" progId="Excel.Sheet.12">
                  <p:embed/>
                  <p:pic>
                    <p:nvPicPr>
                      <p:cNvPr id="0" name=""/>
                      <p:cNvPicPr/>
                      <p:nvPr/>
                    </p:nvPicPr>
                    <p:blipFill>
                      <a:blip r:embed="rId8"/>
                      <a:stretch>
                        <a:fillRect/>
                      </a:stretch>
                    </p:blipFill>
                    <p:spPr>
                      <a:xfrm>
                        <a:off x="570622" y="1259407"/>
                        <a:ext cx="6031346" cy="4007309"/>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E06E335D-C356-6896-2979-DFDC26750C51}"/>
              </a:ext>
            </a:extLst>
          </p:cNvPr>
          <p:cNvSpPr txBox="1"/>
          <p:nvPr/>
        </p:nvSpPr>
        <p:spPr>
          <a:xfrm>
            <a:off x="7602365" y="719039"/>
            <a:ext cx="1732553" cy="369332"/>
          </a:xfrm>
          <a:prstGeom prst="rect">
            <a:avLst/>
          </a:prstGeom>
          <a:noFill/>
        </p:spPr>
        <p:txBody>
          <a:bodyPr wrap="square" rtlCol="0">
            <a:spAutoFit/>
          </a:bodyPr>
          <a:lstStyle/>
          <a:p>
            <a:r>
              <a:rPr lang="en-IN" dirty="0">
                <a:solidFill>
                  <a:schemeClr val="accent5">
                    <a:lumMod val="40000"/>
                    <a:lumOff val="60000"/>
                  </a:schemeClr>
                </a:solidFill>
              </a:rPr>
              <a:t>Slicer &gt;&gt;</a:t>
            </a:r>
          </a:p>
        </p:txBody>
      </p:sp>
      <p:sp>
        <p:nvSpPr>
          <p:cNvPr id="2" name="Title 3">
            <a:extLst>
              <a:ext uri="{FF2B5EF4-FFF2-40B4-BE49-F238E27FC236}">
                <a16:creationId xmlns:a16="http://schemas.microsoft.com/office/drawing/2014/main" id="{03A9A7F4-442B-7799-153C-3C582ADF170E}"/>
              </a:ext>
            </a:extLst>
          </p:cNvPr>
          <p:cNvSpPr txBox="1">
            <a:spLocks/>
          </p:cNvSpPr>
          <p:nvPr/>
        </p:nvSpPr>
        <p:spPr>
          <a:xfrm>
            <a:off x="1961702" y="473182"/>
            <a:ext cx="3442402" cy="615189"/>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18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Panic Attack Frequency &amp; With Duration</a:t>
            </a:r>
          </a:p>
        </p:txBody>
      </p:sp>
    </p:spTree>
    <p:extLst>
      <p:ext uri="{BB962C8B-B14F-4D97-AF65-F5344CB8AC3E}">
        <p14:creationId xmlns:p14="http://schemas.microsoft.com/office/powerpoint/2010/main" val="83475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2CC7DB3-2248-D6E5-A4A3-14FDD82C6EA6}"/>
              </a:ext>
            </a:extLst>
          </p:cNvPr>
          <p:cNvSpPr txBox="1">
            <a:spLocks/>
          </p:cNvSpPr>
          <p:nvPr/>
        </p:nvSpPr>
        <p:spPr>
          <a:xfrm>
            <a:off x="4629051" y="593665"/>
            <a:ext cx="7258595" cy="728644"/>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fontScale="85000" lnSpcReduction="10000"/>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3200" b="1" spc="50" dirty="0">
                <a:ln w="0">
                  <a:noFill/>
                </a:ln>
                <a:solidFill>
                  <a:srgbClr val="FFFF00"/>
                </a:solidFill>
                <a:effectLst>
                  <a:innerShdw blurRad="63500" dist="50800" dir="13500000">
                    <a:srgbClr val="000000">
                      <a:alpha val="50000"/>
                    </a:srgbClr>
                  </a:innerShdw>
                </a:effectLst>
                <a:latin typeface="Arial Black" panose="020B0A04020102020204" pitchFamily="34" charset="0"/>
              </a:rPr>
              <a:t>Panic Attacks (Trigger) Distribution</a:t>
            </a:r>
          </a:p>
        </p:txBody>
      </p:sp>
      <p:sp>
        <p:nvSpPr>
          <p:cNvPr id="13" name="Title 3">
            <a:extLst>
              <a:ext uri="{FF2B5EF4-FFF2-40B4-BE49-F238E27FC236}">
                <a16:creationId xmlns:a16="http://schemas.microsoft.com/office/drawing/2014/main" id="{473CBECB-E191-132B-E24C-D12F287D5A73}"/>
              </a:ext>
            </a:extLst>
          </p:cNvPr>
          <p:cNvSpPr txBox="1">
            <a:spLocks/>
          </p:cNvSpPr>
          <p:nvPr/>
        </p:nvSpPr>
        <p:spPr>
          <a:xfrm>
            <a:off x="6648351" y="406463"/>
            <a:ext cx="3219994" cy="374404"/>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fontScale="40000" lnSpcReduction="20000"/>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32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Gender &amp; Age Category Wise</a:t>
            </a:r>
          </a:p>
        </p:txBody>
      </p:sp>
      <p:pic>
        <p:nvPicPr>
          <p:cNvPr id="6" name="Picture 5">
            <a:extLst>
              <a:ext uri="{FF2B5EF4-FFF2-40B4-BE49-F238E27FC236}">
                <a16:creationId xmlns:a16="http://schemas.microsoft.com/office/drawing/2014/main" id="{113BA810-EB4F-FF5B-C3FB-63B3D499D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93" y="406463"/>
            <a:ext cx="4021258" cy="2860142"/>
          </a:xfrm>
          <a:prstGeom prst="rect">
            <a:avLst/>
          </a:prstGeom>
          <a:effectLst>
            <a:outerShdw blurRad="76200" dir="18900000" sy="23000" kx="-1200000" algn="bl" rotWithShape="0">
              <a:prstClr val="black">
                <a:alpha val="20000"/>
              </a:prstClr>
            </a:outerShdw>
          </a:effectLst>
        </p:spPr>
      </p:pic>
      <p:pic>
        <p:nvPicPr>
          <p:cNvPr id="18" name="Picture 17">
            <a:extLst>
              <a:ext uri="{FF2B5EF4-FFF2-40B4-BE49-F238E27FC236}">
                <a16:creationId xmlns:a16="http://schemas.microsoft.com/office/drawing/2014/main" id="{E81467F9-36EF-B001-8824-82DBEF4AE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93" y="3566677"/>
            <a:ext cx="4021258" cy="2997730"/>
          </a:xfrm>
          <a:prstGeom prst="rect">
            <a:avLst/>
          </a:prstGeom>
          <a:effectLst>
            <a:outerShdw blurRad="76200" dir="18900000" sy="23000" kx="-1200000" algn="bl" rotWithShape="0">
              <a:prstClr val="black">
                <a:alpha val="20000"/>
              </a:prstClr>
            </a:outerShdw>
          </a:effectLst>
        </p:spPr>
      </p:pic>
      <p:pic>
        <p:nvPicPr>
          <p:cNvPr id="2" name="Picture 1">
            <a:extLst>
              <a:ext uri="{FF2B5EF4-FFF2-40B4-BE49-F238E27FC236}">
                <a16:creationId xmlns:a16="http://schemas.microsoft.com/office/drawing/2014/main" id="{B2D213B7-91C6-762F-CED2-46D949B73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85225"/>
            <a:ext cx="4215384" cy="2638719"/>
          </a:xfrm>
          <a:prstGeom prst="rect">
            <a:avLst/>
          </a:prstGeom>
          <a:effectLst>
            <a:outerShdw blurRad="76200" dir="18900000" sy="23000" kx="-1200000" algn="bl" rotWithShape="0">
              <a:prstClr val="black">
                <a:alpha val="20000"/>
              </a:prstClr>
            </a:outerShdw>
          </a:effectLst>
        </p:spPr>
      </p:pic>
      <p:sp>
        <p:nvSpPr>
          <p:cNvPr id="3" name="TextBox 2">
            <a:extLst>
              <a:ext uri="{FF2B5EF4-FFF2-40B4-BE49-F238E27FC236}">
                <a16:creationId xmlns:a16="http://schemas.microsoft.com/office/drawing/2014/main" id="{A101AB6D-0F78-B127-088F-6C446818C6C0}"/>
              </a:ext>
            </a:extLst>
          </p:cNvPr>
          <p:cNvSpPr txBox="1"/>
          <p:nvPr/>
        </p:nvSpPr>
        <p:spPr>
          <a:xfrm>
            <a:off x="5582093" y="4286860"/>
            <a:ext cx="5352510" cy="2277547"/>
          </a:xfrm>
          <a:prstGeom prst="rect">
            <a:avLst/>
          </a:prstGeom>
          <a:noFill/>
        </p:spPr>
        <p:txBody>
          <a:bodyPr wrap="square" rtlCol="0">
            <a:spAutoFit/>
          </a:bodyPr>
          <a:lstStyle/>
          <a:p>
            <a:pPr marL="285750" indent="-285750">
              <a:buFont typeface="Wingdings" panose="05000000000000000000" pitchFamily="2" charset="2"/>
              <a:buChar char="ü"/>
            </a:pPr>
            <a:r>
              <a:rPr lang="en-IN" sz="1400" dirty="0">
                <a:latin typeface="Bahnschrift SemiBold SemiConden" panose="020B0502040204020203" pitchFamily="34" charset="0"/>
                <a:ea typeface="Microsoft JhengHei UI Light" panose="020B0304030504040204" pitchFamily="34" charset="-120"/>
              </a:rPr>
              <a:t>In this above count plot , most people have </a:t>
            </a:r>
            <a:r>
              <a:rPr lang="en-IN" sz="1600" b="1" dirty="0">
                <a:solidFill>
                  <a:srgbClr val="FFFF00"/>
                </a:solidFill>
                <a:latin typeface="Bahnschrift SemiBold SemiConden" panose="020B0502040204020203" pitchFamily="34" charset="0"/>
                <a:ea typeface="Microsoft JhengHei UI Light" panose="020B0304030504040204" pitchFamily="34" charset="-120"/>
              </a:rPr>
              <a:t>PTSD - </a:t>
            </a:r>
            <a:r>
              <a:rPr lang="en-IN" sz="1400" dirty="0">
                <a:latin typeface="Bahnschrift SemiBold SemiConden" panose="020B0502040204020203" pitchFamily="34" charset="0"/>
                <a:ea typeface="Microsoft JhengHei UI Light" panose="020B0304030504040204" pitchFamily="34" charset="-120"/>
              </a:rPr>
              <a:t>Post-Traumatic</a:t>
            </a:r>
            <a:r>
              <a:rPr lang="en-IN" sz="1400" dirty="0">
                <a:solidFill>
                  <a:schemeClr val="bg1"/>
                </a:solidFill>
                <a:latin typeface="Bahnschrift SemiBold SemiConden" panose="020B0502040204020203" pitchFamily="34" charset="0"/>
                <a:ea typeface="Microsoft JhengHei UI Light" panose="020B0304030504040204" pitchFamily="34" charset="-120"/>
              </a:rPr>
              <a:t> </a:t>
            </a:r>
            <a:r>
              <a:rPr lang="en-IN" sz="1400" dirty="0">
                <a:latin typeface="Bahnschrift SemiBold SemiConden" panose="020B0502040204020203" pitchFamily="34" charset="0"/>
                <a:ea typeface="Microsoft JhengHei UI Light" panose="020B0304030504040204" pitchFamily="34" charset="-120"/>
              </a:rPr>
              <a:t>Stress Disorder  </a:t>
            </a:r>
            <a:r>
              <a:rPr lang="en-IN" sz="1400" b="1" dirty="0">
                <a:solidFill>
                  <a:srgbClr val="FFFF00"/>
                </a:solidFill>
                <a:latin typeface="Bahnschrift SemiBold SemiConden" panose="020B0502040204020203" pitchFamily="34" charset="0"/>
                <a:ea typeface="Microsoft JhengHei UI Light" panose="020B0304030504040204" pitchFamily="34" charset="-120"/>
              </a:rPr>
              <a:t>411 patients </a:t>
            </a:r>
            <a:r>
              <a:rPr lang="en-IN" sz="1400" dirty="0">
                <a:solidFill>
                  <a:srgbClr val="FFFF00"/>
                </a:solidFill>
                <a:latin typeface="Bahnschrift SemiBold SemiConden" panose="020B0502040204020203" pitchFamily="34" charset="0"/>
                <a:ea typeface="Microsoft JhengHei UI Light" panose="020B0304030504040204" pitchFamily="34" charset="-120"/>
              </a:rPr>
              <a:t>, ( </a:t>
            </a:r>
            <a:r>
              <a:rPr lang="en-IN" sz="1400" b="1" dirty="0">
                <a:solidFill>
                  <a:srgbClr val="FFFF00"/>
                </a:solidFill>
                <a:latin typeface="Bahnschrift SemiBold SemiConden" panose="020B0502040204020203" pitchFamily="34" charset="0"/>
                <a:ea typeface="Microsoft JhengHei UI Light" panose="020B0304030504040204" pitchFamily="34" charset="-120"/>
              </a:rPr>
              <a:t>34 %</a:t>
            </a:r>
            <a:r>
              <a:rPr lang="en-IN" sz="1400" dirty="0">
                <a:solidFill>
                  <a:srgbClr val="FFFF00"/>
                </a:solidFill>
                <a:latin typeface="Bahnschrift SemiBold SemiConden" panose="020B0502040204020203" pitchFamily="34" charset="0"/>
                <a:ea typeface="Microsoft JhengHei UI Light" panose="020B0304030504040204" pitchFamily="34" charset="-120"/>
              </a:rPr>
              <a:t> ).</a:t>
            </a:r>
          </a:p>
          <a:p>
            <a:pPr marL="285750" indent="-285750">
              <a:buFont typeface="Wingdings" panose="05000000000000000000" pitchFamily="2" charset="2"/>
              <a:buChar char="ü"/>
            </a:pPr>
            <a:endParaRPr lang="en-IN" sz="1400" dirty="0">
              <a:solidFill>
                <a:schemeClr val="bg1"/>
              </a:solidFill>
              <a:latin typeface="Bahnschrift SemiBold SemiConden" panose="020B0502040204020203" pitchFamily="34" charset="0"/>
              <a:ea typeface="Microsoft JhengHei UI Light" panose="020B0304030504040204" pitchFamily="34" charset="-120"/>
            </a:endParaRPr>
          </a:p>
          <a:p>
            <a:pPr marL="285750" indent="-285750">
              <a:buFont typeface="Wingdings" panose="05000000000000000000" pitchFamily="2" charset="2"/>
              <a:buChar char="ü"/>
            </a:pPr>
            <a:r>
              <a:rPr lang="en-IN" sz="1400" dirty="0">
                <a:latin typeface="Bahnschrift SemiBold SemiConden" panose="020B0502040204020203" pitchFamily="34" charset="0"/>
                <a:ea typeface="Microsoft JhengHei UI Light" panose="020B0304030504040204" pitchFamily="34" charset="-120"/>
              </a:rPr>
              <a:t>In this second bar plot  , most of GENDERS </a:t>
            </a:r>
            <a:r>
              <a:rPr lang="en-IN" sz="1400" dirty="0">
                <a:solidFill>
                  <a:srgbClr val="FFFF00"/>
                </a:solidFill>
                <a:latin typeface="Bahnschrift SemiBold SemiConden" panose="020B0502040204020203" pitchFamily="34" charset="0"/>
                <a:ea typeface="Microsoft JhengHei UI Light" panose="020B0304030504040204" pitchFamily="34" charset="-120"/>
              </a:rPr>
              <a:t>“ Male’s - 537 patients </a:t>
            </a:r>
            <a:r>
              <a:rPr lang="en-IN" sz="1400" dirty="0">
                <a:latin typeface="Bahnschrift SemiBold SemiConden" panose="020B0502040204020203" pitchFamily="34" charset="0"/>
                <a:ea typeface="Microsoft JhengHei UI Light" panose="020B0304030504040204" pitchFamily="34" charset="-120"/>
              </a:rPr>
              <a:t> &amp; </a:t>
            </a:r>
            <a:r>
              <a:rPr lang="en-IN" sz="1400" dirty="0">
                <a:solidFill>
                  <a:srgbClr val="FFFF00"/>
                </a:solidFill>
                <a:latin typeface="Bahnschrift SemiBold SemiConden" panose="020B0502040204020203" pitchFamily="34" charset="0"/>
                <a:ea typeface="Microsoft JhengHei UI Light" panose="020B0304030504040204" pitchFamily="34" charset="-120"/>
              </a:rPr>
              <a:t>Female’s – 549 patients  ,, </a:t>
            </a:r>
            <a:r>
              <a:rPr lang="en-IN" sz="1400" dirty="0">
                <a:latin typeface="Bahnschrift SemiBold SemiConden" panose="020B0502040204020203" pitchFamily="34" charset="0"/>
                <a:ea typeface="Microsoft JhengHei UI Light" panose="020B0304030504040204" pitchFamily="34" charset="-120"/>
              </a:rPr>
              <a:t>have some disease’s also mental health</a:t>
            </a:r>
            <a:r>
              <a:rPr lang="en-IN" sz="1400" dirty="0">
                <a:solidFill>
                  <a:schemeClr val="bg1"/>
                </a:solidFill>
                <a:latin typeface="Bahnschrift SemiBold SemiConden" panose="020B0502040204020203" pitchFamily="34" charset="0"/>
                <a:ea typeface="Microsoft JhengHei UI Light" panose="020B0304030504040204" pitchFamily="34" charset="-120"/>
              </a:rPr>
              <a:t> </a:t>
            </a:r>
            <a:r>
              <a:rPr lang="en-IN" sz="1400" dirty="0">
                <a:latin typeface="Bahnschrift SemiBold SemiConden" panose="020B0502040204020203" pitchFamily="34" charset="0"/>
                <a:ea typeface="Microsoft JhengHei UI Light" panose="020B0304030504040204" pitchFamily="34" charset="-120"/>
              </a:rPr>
              <a:t>problems.</a:t>
            </a:r>
          </a:p>
          <a:p>
            <a:pPr marL="285750" indent="-285750">
              <a:buFont typeface="Wingdings" panose="05000000000000000000" pitchFamily="2" charset="2"/>
              <a:buChar char="ü"/>
            </a:pPr>
            <a:endParaRPr lang="en-IN" sz="1400" dirty="0">
              <a:solidFill>
                <a:schemeClr val="bg1"/>
              </a:solidFill>
              <a:latin typeface="Bahnschrift SemiBold SemiConden" panose="020B0502040204020203" pitchFamily="34" charset="0"/>
              <a:ea typeface="Microsoft JhengHei UI Light" panose="020B0304030504040204" pitchFamily="34" charset="-120"/>
            </a:endParaRPr>
          </a:p>
          <a:p>
            <a:pPr marL="285750" indent="-285750">
              <a:buFont typeface="Wingdings" panose="05000000000000000000" pitchFamily="2" charset="2"/>
              <a:buChar char="ü"/>
            </a:pPr>
            <a:r>
              <a:rPr lang="en-IN" sz="1400" dirty="0">
                <a:latin typeface="Bahnschrift SemiBold SemiConden" panose="020B0502040204020203" pitchFamily="34" charset="0"/>
                <a:ea typeface="Microsoft JhengHei UI Light" panose="020B0304030504040204" pitchFamily="34" charset="-120"/>
              </a:rPr>
              <a:t>In this third  bar plot ( </a:t>
            </a:r>
            <a:r>
              <a:rPr lang="en-IN" sz="1400" dirty="0">
                <a:solidFill>
                  <a:srgbClr val="FFFF00"/>
                </a:solidFill>
                <a:latin typeface="Bahnschrift SemiBold SemiConden" panose="020B0502040204020203" pitchFamily="34" charset="0"/>
                <a:ea typeface="Microsoft JhengHei UI Light" panose="020B0304030504040204" pitchFamily="34" charset="-120"/>
              </a:rPr>
              <a:t>Slide 10 </a:t>
            </a:r>
            <a:r>
              <a:rPr lang="en-IN" sz="1400" dirty="0">
                <a:latin typeface="Bahnschrift SemiBold SemiConden" panose="020B0502040204020203" pitchFamily="34" charset="0"/>
                <a:ea typeface="Microsoft JhengHei UI Light" panose="020B0304030504040204" pitchFamily="34" charset="-120"/>
              </a:rPr>
              <a:t>) ,most of AGE GROUPS </a:t>
            </a:r>
            <a:r>
              <a:rPr lang="en-IN" sz="1400" dirty="0">
                <a:solidFill>
                  <a:srgbClr val="FFFF00"/>
                </a:solidFill>
                <a:latin typeface="Bahnschrift SemiBold SemiConden" panose="020B0502040204020203" pitchFamily="34" charset="0"/>
                <a:ea typeface="Microsoft JhengHei UI Light" panose="020B0304030504040204" pitchFamily="34" charset="-120"/>
              </a:rPr>
              <a:t>Middle Aged ( 34-60 ) , </a:t>
            </a:r>
            <a:r>
              <a:rPr lang="en-IN" sz="1400" dirty="0">
                <a:latin typeface="Bahnschrift SemiBold SemiConden" panose="020B0502040204020203" pitchFamily="34" charset="0"/>
                <a:ea typeface="Microsoft JhengHei UI Light" panose="020B0304030504040204" pitchFamily="34" charset="-120"/>
              </a:rPr>
              <a:t>767 patients have some disease’s also mental health problems. In the least of </a:t>
            </a:r>
            <a:r>
              <a:rPr lang="en-IN" sz="1400" dirty="0">
                <a:solidFill>
                  <a:srgbClr val="FFFF00"/>
                </a:solidFill>
                <a:latin typeface="Bahnschrift SemiBold SemiConden" panose="020B0502040204020203" pitchFamily="34" charset="0"/>
                <a:ea typeface="Microsoft JhengHei UI Light" panose="020B0304030504040204" pitchFamily="34" charset="-120"/>
              </a:rPr>
              <a:t>Teenager’s ( 13-19 )</a:t>
            </a:r>
            <a:r>
              <a:rPr lang="en-IN" sz="1400" dirty="0">
                <a:solidFill>
                  <a:schemeClr val="bg1"/>
                </a:solidFill>
                <a:latin typeface="Bahnschrift SemiBold SemiConden" panose="020B0502040204020203" pitchFamily="34" charset="0"/>
                <a:ea typeface="Microsoft JhengHei UI Light" panose="020B0304030504040204" pitchFamily="34" charset="-120"/>
              </a:rPr>
              <a:t>, </a:t>
            </a:r>
            <a:r>
              <a:rPr lang="en-IN" sz="1400" dirty="0">
                <a:latin typeface="Bahnschrift SemiBold SemiConden" panose="020B0502040204020203" pitchFamily="34" charset="0"/>
                <a:ea typeface="Microsoft JhengHei UI Light" panose="020B0304030504040204" pitchFamily="34" charset="-120"/>
              </a:rPr>
              <a:t>58 patients are there.</a:t>
            </a:r>
          </a:p>
        </p:txBody>
      </p:sp>
    </p:spTree>
    <p:extLst>
      <p:ext uri="{BB962C8B-B14F-4D97-AF65-F5344CB8AC3E}">
        <p14:creationId xmlns:p14="http://schemas.microsoft.com/office/powerpoint/2010/main" val="1550450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424B8C-FD0E-2E16-EC16-2FA2EF020182}"/>
              </a:ext>
            </a:extLst>
          </p:cNvPr>
          <p:cNvPicPr>
            <a:picLocks noChangeAspect="1"/>
          </p:cNvPicPr>
          <p:nvPr/>
        </p:nvPicPr>
        <p:blipFill>
          <a:blip r:embed="rId2"/>
          <a:stretch>
            <a:fillRect/>
          </a:stretch>
        </p:blipFill>
        <p:spPr>
          <a:xfrm>
            <a:off x="1141489" y="886112"/>
            <a:ext cx="4500283" cy="3436147"/>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258D1696-029A-7C1E-9A4F-C284F16BCE3F}"/>
              </a:ext>
            </a:extLst>
          </p:cNvPr>
          <p:cNvPicPr>
            <a:picLocks noChangeAspect="1"/>
          </p:cNvPicPr>
          <p:nvPr/>
        </p:nvPicPr>
        <p:blipFill>
          <a:blip r:embed="rId3"/>
          <a:stretch>
            <a:fillRect/>
          </a:stretch>
        </p:blipFill>
        <p:spPr>
          <a:xfrm>
            <a:off x="8249326" y="4392989"/>
            <a:ext cx="3162386" cy="1418025"/>
          </a:xfrm>
          <a:prstGeom prst="rect">
            <a:avLst/>
          </a:prstGeom>
          <a:effectLst>
            <a:outerShdw blurRad="63500" sx="102000" sy="102000" algn="ctr" rotWithShape="0">
              <a:prstClr val="black">
                <a:alpha val="40000"/>
              </a:prstClr>
            </a:outerShdw>
          </a:effectLst>
        </p:spPr>
      </p:pic>
      <p:sp>
        <p:nvSpPr>
          <p:cNvPr id="20" name="Rectangle 2">
            <a:extLst>
              <a:ext uri="{FF2B5EF4-FFF2-40B4-BE49-F238E27FC236}">
                <a16:creationId xmlns:a16="http://schemas.microsoft.com/office/drawing/2014/main" id="{7F58FF77-1BA8-6A15-B740-B7E75A7E40B4}"/>
              </a:ext>
            </a:extLst>
          </p:cNvPr>
          <p:cNvSpPr>
            <a:spLocks noChangeArrowheads="1"/>
          </p:cNvSpPr>
          <p:nvPr/>
        </p:nvSpPr>
        <p:spPr bwMode="auto">
          <a:xfrm>
            <a:off x="853469" y="4586233"/>
            <a:ext cx="79415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Bahnschrift" panose="020B0502040204020203" pitchFamily="34" charset="0"/>
              </a:rPr>
              <a:t>Panic attack–induced heart rate is consistently </a:t>
            </a:r>
            <a:r>
              <a:rPr kumimoji="0" lang="en-US" altLang="en-US" sz="1200" b="1" i="0" u="none" strike="noStrike" cap="none" normalizeH="0" baseline="0" dirty="0">
                <a:ln>
                  <a:noFill/>
                </a:ln>
                <a:solidFill>
                  <a:schemeClr val="tx1"/>
                </a:solidFill>
                <a:effectLst/>
                <a:latin typeface="Bahnschrift" panose="020B0502040204020203" pitchFamily="34" charset="0"/>
              </a:rPr>
              <a:t>above normal resting range (60–100 bpm)</a:t>
            </a:r>
            <a:r>
              <a:rPr kumimoji="0" lang="en-US" altLang="en-US" sz="1200" b="0" i="0" u="none" strike="noStrike" cap="none" normalizeH="0" baseline="0" dirty="0">
                <a:ln>
                  <a:noFill/>
                </a:ln>
                <a:solidFill>
                  <a:schemeClr val="tx1"/>
                </a:solidFill>
                <a:effectLst/>
                <a:latin typeface="Bahnschrift" panose="020B0502040204020203" pitchFamily="34" charset="0"/>
              </a:rPr>
              <a:t>, confirming physiological impact.</a:t>
            </a:r>
          </a:p>
          <a:p>
            <a:pPr marL="628650" lvl="1" indent="-171450" defTabSz="914400" eaLnBrk="0" fontAlgn="base" hangingPunct="0">
              <a:spcBef>
                <a:spcPct val="0"/>
              </a:spcBef>
              <a:spcAft>
                <a:spcPct val="0"/>
              </a:spcAft>
              <a:buFont typeface="Wingdings" panose="05000000000000000000" pitchFamily="2" charset="2"/>
              <a:buChar char="Ø"/>
            </a:pPr>
            <a:endParaRPr kumimoji="0" lang="en-US" altLang="en-US" sz="1200" b="0" i="0" u="none" strike="noStrike" cap="none" normalizeH="0" baseline="0" dirty="0">
              <a:ln>
                <a:noFill/>
              </a:ln>
              <a:solidFill>
                <a:schemeClr val="tx1"/>
              </a:solidFill>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Bahnschrift" panose="020B0502040204020203" pitchFamily="34" charset="0"/>
              </a:rPr>
              <a:t>Senior citizens</a:t>
            </a:r>
            <a:r>
              <a:rPr kumimoji="0" lang="en-US" altLang="en-US" sz="1200" b="0" i="0" u="none" strike="noStrike" cap="none" normalizeH="0" baseline="0" dirty="0">
                <a:ln>
                  <a:noFill/>
                </a:ln>
                <a:solidFill>
                  <a:schemeClr val="tx1"/>
                </a:solidFill>
                <a:effectLst/>
                <a:latin typeface="Bahnschrift" panose="020B0502040204020203" pitchFamily="34" charset="0"/>
              </a:rPr>
              <a:t> are most vulnerable to high heart rates, which could pose cardiac risks.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a:ln>
                <a:noFill/>
              </a:ln>
              <a:solidFill>
                <a:schemeClr val="tx1"/>
              </a:solidFill>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Bahnschrift" panose="020B0502040204020203" pitchFamily="34" charset="0"/>
              </a:rPr>
              <a:t>Social anxiety and PTSD</a:t>
            </a:r>
            <a:r>
              <a:rPr kumimoji="0" lang="en-US" altLang="en-US" sz="1200" b="0" i="0" u="none" strike="noStrike" cap="none" normalizeH="0" baseline="0" dirty="0">
                <a:ln>
                  <a:noFill/>
                </a:ln>
                <a:solidFill>
                  <a:schemeClr val="tx1"/>
                </a:solidFill>
                <a:effectLst/>
                <a:latin typeface="Bahnschrift" panose="020B0502040204020203" pitchFamily="34" charset="0"/>
              </a:rPr>
              <a:t> are the most intense triggers, showing the strongest heart rate elevation.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a:ln>
                <a:noFill/>
              </a:ln>
              <a:solidFill>
                <a:schemeClr val="tx1"/>
              </a:solidFill>
              <a:effectLst/>
              <a:latin typeface="Bahnschrift"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Bahnschrift" panose="020B0502040204020203" pitchFamily="34" charset="0"/>
              </a:rPr>
              <a:t>Medical history of </a:t>
            </a:r>
            <a:r>
              <a:rPr kumimoji="0" lang="en-US" altLang="en-US" sz="1200" b="1" i="0" u="none" strike="noStrike" cap="none" normalizeH="0" baseline="0" dirty="0">
                <a:ln>
                  <a:noFill/>
                </a:ln>
                <a:solidFill>
                  <a:schemeClr val="tx1"/>
                </a:solidFill>
                <a:effectLst/>
                <a:latin typeface="Bahnschrift" panose="020B0502040204020203" pitchFamily="34" charset="0"/>
              </a:rPr>
              <a:t>PTSD, anxiety, or depression</a:t>
            </a:r>
            <a:r>
              <a:rPr kumimoji="0" lang="en-US" altLang="en-US" sz="1200" b="0" i="0" u="none" strike="noStrike" cap="none" normalizeH="0" baseline="0" dirty="0">
                <a:ln>
                  <a:noFill/>
                </a:ln>
                <a:solidFill>
                  <a:schemeClr val="tx1"/>
                </a:solidFill>
                <a:effectLst/>
                <a:latin typeface="Bahnschrift" panose="020B0502040204020203" pitchFamily="34" charset="0"/>
              </a:rPr>
              <a:t> maintains higher-than-average heart rates, suggesting chronic vulnerability.</a:t>
            </a:r>
          </a:p>
        </p:txBody>
      </p:sp>
      <p:sp>
        <p:nvSpPr>
          <p:cNvPr id="23" name="Title 3">
            <a:extLst>
              <a:ext uri="{FF2B5EF4-FFF2-40B4-BE49-F238E27FC236}">
                <a16:creationId xmlns:a16="http://schemas.microsoft.com/office/drawing/2014/main" id="{AFB7D1CA-A2D4-DF93-8721-415D4C3F6EC8}"/>
              </a:ext>
            </a:extLst>
          </p:cNvPr>
          <p:cNvSpPr txBox="1">
            <a:spLocks/>
          </p:cNvSpPr>
          <p:nvPr/>
        </p:nvSpPr>
        <p:spPr>
          <a:xfrm>
            <a:off x="3055094" y="105671"/>
            <a:ext cx="6243171" cy="516467"/>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24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Average Heart Rates</a:t>
            </a:r>
          </a:p>
        </p:txBody>
      </p:sp>
      <p:pic>
        <p:nvPicPr>
          <p:cNvPr id="24" name="Graphic 23" descr="Arrow: Straight with solid fill">
            <a:extLst>
              <a:ext uri="{FF2B5EF4-FFF2-40B4-BE49-F238E27FC236}">
                <a16:creationId xmlns:a16="http://schemas.microsoft.com/office/drawing/2014/main" id="{CD2F8CCB-4295-7187-D333-1EEFE82230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65451" y="1668066"/>
            <a:ext cx="576039" cy="343277"/>
          </a:xfrm>
          <a:prstGeom prst="rect">
            <a:avLst/>
          </a:prstGeom>
        </p:spPr>
      </p:pic>
      <p:pic>
        <p:nvPicPr>
          <p:cNvPr id="3" name="Graphic 2" descr="Arrow: Straight with solid fill">
            <a:extLst>
              <a:ext uri="{FF2B5EF4-FFF2-40B4-BE49-F238E27FC236}">
                <a16:creationId xmlns:a16="http://schemas.microsoft.com/office/drawing/2014/main" id="{D08267FF-8697-0869-59F1-8CBA95EBD0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65450" y="2618674"/>
            <a:ext cx="576039" cy="343277"/>
          </a:xfrm>
          <a:prstGeom prst="rect">
            <a:avLst/>
          </a:prstGeom>
        </p:spPr>
      </p:pic>
      <p:pic>
        <p:nvPicPr>
          <p:cNvPr id="5" name="Picture 4">
            <a:extLst>
              <a:ext uri="{FF2B5EF4-FFF2-40B4-BE49-F238E27FC236}">
                <a16:creationId xmlns:a16="http://schemas.microsoft.com/office/drawing/2014/main" id="{09941EE7-91CF-8481-B864-5FAAD52AD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886112"/>
            <a:ext cx="5315712" cy="3392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70401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FDF4F-0C2E-8375-9CD8-4FF649E6B830}"/>
              </a:ext>
            </a:extLst>
          </p:cNvPr>
          <p:cNvSpPr txBox="1">
            <a:spLocks/>
          </p:cNvSpPr>
          <p:nvPr/>
        </p:nvSpPr>
        <p:spPr>
          <a:xfrm>
            <a:off x="2974411" y="274261"/>
            <a:ext cx="6243171" cy="516467"/>
          </a:xfrm>
          <a:prstGeom prst="rect">
            <a:avLst/>
          </a:prstGeom>
          <a:ln w="9525" cap="flat" cmpd="sng" algn="ctr">
            <a:no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vert="horz" lIns="91440" tIns="45720" rIns="91440" bIns="45720" numCol="1" rtlCol="0" anchor="b">
            <a:normAutofit/>
          </a:bodyPr>
          <a:lstStyle>
            <a:lvl1pPr algn="l" defTabSz="914400" rtl="0" eaLnBrk="1" latinLnBrk="0" hangingPunct="1">
              <a:lnSpc>
                <a:spcPct val="90000"/>
              </a:lnSpc>
              <a:spcBef>
                <a:spcPct val="0"/>
              </a:spcBef>
              <a:buNone/>
              <a:defRPr sz="4000" b="0" kern="1200" cap="none" baseline="0">
                <a:solidFill>
                  <a:schemeClr val="accent3"/>
                </a:solidFill>
                <a:latin typeface="+mn-lt"/>
                <a:ea typeface="+mn-ea"/>
                <a:cs typeface="+mn-cs"/>
              </a:defRPr>
            </a:lvl1pPr>
            <a:lvl2pPr>
              <a:defRPr>
                <a:solidFill>
                  <a:schemeClr val="accent3"/>
                </a:solidFill>
                <a:latin typeface="+mn-lt"/>
                <a:ea typeface="+mn-ea"/>
                <a:cs typeface="+mn-cs"/>
              </a:defRPr>
            </a:lvl2pPr>
            <a:lvl3pPr>
              <a:defRPr>
                <a:solidFill>
                  <a:schemeClr val="accent3"/>
                </a:solidFill>
                <a:latin typeface="+mn-lt"/>
                <a:ea typeface="+mn-ea"/>
                <a:cs typeface="+mn-cs"/>
              </a:defRPr>
            </a:lvl3pPr>
            <a:lvl4pPr>
              <a:defRPr>
                <a:solidFill>
                  <a:schemeClr val="accent3"/>
                </a:solidFill>
                <a:latin typeface="+mn-lt"/>
                <a:ea typeface="+mn-ea"/>
                <a:cs typeface="+mn-cs"/>
              </a:defRPr>
            </a:lvl4pPr>
            <a:lvl5pPr>
              <a:defRPr>
                <a:solidFill>
                  <a:schemeClr val="accent3"/>
                </a:solidFill>
                <a:latin typeface="+mn-lt"/>
                <a:ea typeface="+mn-ea"/>
                <a:cs typeface="+mn-cs"/>
              </a:defRPr>
            </a:lvl5pPr>
            <a:lvl6pPr>
              <a:defRPr>
                <a:solidFill>
                  <a:schemeClr val="accent3"/>
                </a:solidFill>
                <a:latin typeface="+mn-lt"/>
                <a:ea typeface="+mn-ea"/>
                <a:cs typeface="+mn-cs"/>
              </a:defRPr>
            </a:lvl6pPr>
            <a:lvl7pPr>
              <a:defRPr>
                <a:solidFill>
                  <a:schemeClr val="accent3"/>
                </a:solidFill>
                <a:latin typeface="+mn-lt"/>
                <a:ea typeface="+mn-ea"/>
                <a:cs typeface="+mn-cs"/>
              </a:defRPr>
            </a:lvl7pPr>
            <a:lvl8pPr>
              <a:defRPr>
                <a:solidFill>
                  <a:schemeClr val="accent3"/>
                </a:solidFill>
                <a:latin typeface="+mn-lt"/>
                <a:ea typeface="+mn-ea"/>
                <a:cs typeface="+mn-cs"/>
              </a:defRPr>
            </a:lvl8pPr>
            <a:lvl9pPr>
              <a:defRPr>
                <a:solidFill>
                  <a:schemeClr val="accent3"/>
                </a:solidFill>
                <a:latin typeface="+mn-lt"/>
                <a:ea typeface="+mn-ea"/>
                <a:cs typeface="+mn-cs"/>
              </a:defRPr>
            </a:lvl9pPr>
          </a:lstStyle>
          <a:p>
            <a:pPr algn="ctr"/>
            <a:r>
              <a:rPr lang="en-IN" sz="2400" b="1" spc="50" dirty="0">
                <a:ln w="0">
                  <a:noFill/>
                </a:ln>
                <a:solidFill>
                  <a:schemeClr val="tx1"/>
                </a:solidFill>
                <a:effectLst>
                  <a:innerShdw blurRad="63500" dist="50800" dir="13500000">
                    <a:srgbClr val="000000">
                      <a:alpha val="50000"/>
                    </a:srgbClr>
                  </a:innerShdw>
                </a:effectLst>
                <a:latin typeface="Arial Black" panose="020B0A04020102020204" pitchFamily="34" charset="0"/>
              </a:rPr>
              <a:t>Symptoms Analysis</a:t>
            </a:r>
          </a:p>
        </p:txBody>
      </p:sp>
      <p:sp>
        <p:nvSpPr>
          <p:cNvPr id="10" name="TextBox 9">
            <a:extLst>
              <a:ext uri="{FF2B5EF4-FFF2-40B4-BE49-F238E27FC236}">
                <a16:creationId xmlns:a16="http://schemas.microsoft.com/office/drawing/2014/main" id="{9A4FE1A5-49B5-F289-40D9-321C0E6A5227}"/>
              </a:ext>
            </a:extLst>
          </p:cNvPr>
          <p:cNvSpPr txBox="1"/>
          <p:nvPr/>
        </p:nvSpPr>
        <p:spPr>
          <a:xfrm>
            <a:off x="1130742" y="4383909"/>
            <a:ext cx="8587538" cy="1631216"/>
          </a:xfrm>
          <a:prstGeom prst="rect">
            <a:avLst/>
          </a:prstGeom>
          <a:noFill/>
        </p:spPr>
        <p:txBody>
          <a:bodyPr wrap="square">
            <a:spAutoFit/>
          </a:bodyPr>
          <a:lstStyle/>
          <a:p>
            <a:pPr marL="171450" indent="-171450">
              <a:buFont typeface="Wingdings" panose="05000000000000000000" pitchFamily="2" charset="2"/>
              <a:buChar char="ü"/>
            </a:pPr>
            <a:r>
              <a:rPr lang="en-US" sz="1200" b="1" dirty="0"/>
              <a:t>Sweating and shortness of breath are the most common symptoms of panic attacks.</a:t>
            </a:r>
          </a:p>
          <a:p>
            <a:pPr marL="171450" indent="-171450">
              <a:buFont typeface="Wingdings" panose="05000000000000000000" pitchFamily="2" charset="2"/>
              <a:buChar char="ü"/>
            </a:pPr>
            <a:endParaRPr lang="en-US" sz="1200" b="1" dirty="0"/>
          </a:p>
          <a:p>
            <a:pPr marL="171450" indent="-171450">
              <a:buFont typeface="Wingdings" panose="05000000000000000000" pitchFamily="2" charset="2"/>
              <a:buChar char="ü"/>
            </a:pPr>
            <a:r>
              <a:rPr lang="en-US" sz="1200" b="1" dirty="0"/>
              <a:t>Chest pain is the least reported.</a:t>
            </a:r>
          </a:p>
          <a:p>
            <a:pPr marL="171450" indent="-171450">
              <a:buFont typeface="Wingdings" panose="05000000000000000000" pitchFamily="2" charset="2"/>
              <a:buChar char="ü"/>
            </a:pPr>
            <a:endParaRPr lang="en-US" sz="1200" b="1" dirty="0"/>
          </a:p>
          <a:p>
            <a:pPr marL="171450" indent="-171450">
              <a:buFont typeface="Wingdings" panose="05000000000000000000" pitchFamily="2" charset="2"/>
              <a:buChar char="ü"/>
            </a:pPr>
            <a:r>
              <a:rPr lang="en-US" sz="1400" b="1" dirty="0"/>
              <a:t>Middle-aged individuals </a:t>
            </a:r>
            <a:r>
              <a:rPr lang="en-US" sz="1200" b="1" dirty="0"/>
              <a:t>(both male and female) dominate the dataset for all symptoms.</a:t>
            </a:r>
          </a:p>
          <a:p>
            <a:pPr marL="171450" indent="-171450">
              <a:buFont typeface="Wingdings" panose="05000000000000000000" pitchFamily="2" charset="2"/>
              <a:buChar char="ü"/>
            </a:pPr>
            <a:endParaRPr lang="en-US" sz="1200" b="1" dirty="0"/>
          </a:p>
          <a:p>
            <a:pPr marL="171450" indent="-171450">
              <a:buFont typeface="Wingdings" panose="05000000000000000000" pitchFamily="2" charset="2"/>
              <a:buChar char="ü"/>
            </a:pPr>
            <a:r>
              <a:rPr lang="en-US" sz="1400" b="1" dirty="0">
                <a:highlight>
                  <a:srgbClr val="FF0000"/>
                </a:highlight>
              </a:rPr>
              <a:t>Females</a:t>
            </a:r>
            <a:r>
              <a:rPr lang="en-US" sz="1200" b="1" dirty="0">
                <a:highlight>
                  <a:srgbClr val="FF0000"/>
                </a:highlight>
              </a:rPr>
              <a:t> report higher symptoms </a:t>
            </a:r>
            <a:r>
              <a:rPr lang="en-US" sz="1200" b="1" dirty="0"/>
              <a:t>overall than males, while non-binary individuals show significant prevalence despite lower sample size.</a:t>
            </a:r>
          </a:p>
        </p:txBody>
      </p:sp>
      <p:pic>
        <p:nvPicPr>
          <p:cNvPr id="15" name="Graphic 14" descr="Arrow: Straight with solid fill">
            <a:extLst>
              <a:ext uri="{FF2B5EF4-FFF2-40B4-BE49-F238E27FC236}">
                <a16:creationId xmlns:a16="http://schemas.microsoft.com/office/drawing/2014/main" id="{7B18D391-BB41-F42C-5FA8-0E65DC79A9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18851" y="1607758"/>
            <a:ext cx="497453" cy="497453"/>
          </a:xfrm>
          <a:prstGeom prst="rect">
            <a:avLst/>
          </a:prstGeom>
        </p:spPr>
      </p:pic>
      <p:pic>
        <p:nvPicPr>
          <p:cNvPr id="17" name="Picture 16">
            <a:extLst>
              <a:ext uri="{FF2B5EF4-FFF2-40B4-BE49-F238E27FC236}">
                <a16:creationId xmlns:a16="http://schemas.microsoft.com/office/drawing/2014/main" id="{A0955D9B-B657-A4E9-F445-DFF533CF2BBB}"/>
              </a:ext>
            </a:extLst>
          </p:cNvPr>
          <p:cNvPicPr>
            <a:picLocks noChangeAspect="1"/>
          </p:cNvPicPr>
          <p:nvPr/>
        </p:nvPicPr>
        <p:blipFill>
          <a:blip r:embed="rId5"/>
          <a:stretch>
            <a:fillRect/>
          </a:stretch>
        </p:blipFill>
        <p:spPr>
          <a:xfrm>
            <a:off x="1130742" y="1110637"/>
            <a:ext cx="9930510" cy="3069904"/>
          </a:xfrm>
          <a:prstGeom prst="rect">
            <a:avLst/>
          </a:prstGeom>
        </p:spPr>
      </p:pic>
    </p:spTree>
    <p:extLst>
      <p:ext uri="{BB962C8B-B14F-4D97-AF65-F5344CB8AC3E}">
        <p14:creationId xmlns:p14="http://schemas.microsoft.com/office/powerpoint/2010/main" val="96928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ertificate 19">
      <a:dk1>
        <a:srgbClr val="000000"/>
      </a:dk1>
      <a:lt1>
        <a:srgbClr val="FFFFFF"/>
      </a:lt1>
      <a:dk2>
        <a:srgbClr val="44546A"/>
      </a:dk2>
      <a:lt2>
        <a:srgbClr val="E7E6E6"/>
      </a:lt2>
      <a:accent1>
        <a:srgbClr val="CE3F00"/>
      </a:accent1>
      <a:accent2>
        <a:srgbClr val="B293DD"/>
      </a:accent2>
      <a:accent3>
        <a:srgbClr val="E09EB0"/>
      </a:accent3>
      <a:accent4>
        <a:srgbClr val="5755FE"/>
      </a:accent4>
      <a:accent5>
        <a:srgbClr val="007F73"/>
      </a:accent5>
      <a:accent6>
        <a:srgbClr val="FDA303"/>
      </a:accent6>
      <a:hlink>
        <a:srgbClr val="0563C1"/>
      </a:hlink>
      <a:folHlink>
        <a:srgbClr val="954F72"/>
      </a:folHlink>
    </a:clrScheme>
    <a:fontScheme name="Custom 207">
      <a:majorFont>
        <a:latin typeface="Roboto Condensed"/>
        <a:ea typeface=""/>
        <a:cs typeface=""/>
      </a:majorFont>
      <a:minorFont>
        <a:latin typeface="Lucida Sans Typewri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BP_Certificate_19_win32_SD_v3" id="{2871067E-14B7-437B-B1FC-33E575EB9BDA}" vid="{445D1C5F-EB2C-4232-B133-3045F09B9BDC}"/>
    </a:ext>
  </a:extLst>
</a:theme>
</file>

<file path=ppt/theme/theme2.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3.xml><?xml version="1.0" encoding="utf-8"?>
<a:theme xmlns:a="http://schemas.openxmlformats.org/drawingml/2006/main" name="Sl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C057A19-0BEC-4031-AAEE-9E5983CB017A}">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Simple certificate of course completion</Template>
  <TotalTime>2412</TotalTime>
  <Words>1877</Words>
  <Application>Microsoft Office PowerPoint</Application>
  <PresentationFormat>Widescreen</PresentationFormat>
  <Paragraphs>170</Paragraphs>
  <Slides>15</Slides>
  <Notes>1</Notes>
  <HiddenSlides>0</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8" baseType="lpstr">
      <vt:lpstr>Agency FB</vt:lpstr>
      <vt:lpstr>Arial</vt:lpstr>
      <vt:lpstr>Arial Black</vt:lpstr>
      <vt:lpstr>Arial Rounded MT Bold</vt:lpstr>
      <vt:lpstr>Avenir Next LT Pro Light</vt:lpstr>
      <vt:lpstr>Bahnschrift</vt:lpstr>
      <vt:lpstr>Bahnschrift Condensed</vt:lpstr>
      <vt:lpstr>Bahnschrift Light</vt:lpstr>
      <vt:lpstr>Bahnschrift SemiBold</vt:lpstr>
      <vt:lpstr>Bahnschrift SemiBold SemiConden</vt:lpstr>
      <vt:lpstr>Calibri</vt:lpstr>
      <vt:lpstr>Cambria Math</vt:lpstr>
      <vt:lpstr>Century Gothic</vt:lpstr>
      <vt:lpstr>Lucida Sans Typewriter</vt:lpstr>
      <vt:lpstr>Rastanty Cortez</vt:lpstr>
      <vt:lpstr>Roboto Condensed</vt:lpstr>
      <vt:lpstr>Times New Roman</vt:lpstr>
      <vt:lpstr>Wingdings</vt:lpstr>
      <vt:lpstr>Wingdings 3</vt:lpstr>
      <vt:lpstr>Custom</vt:lpstr>
      <vt:lpstr>light_modernist</vt:lpstr>
      <vt:lpstr>Slice</vt:lpstr>
      <vt:lpstr>Worksheet</vt:lpstr>
      <vt:lpstr>Panic Attack</vt:lpstr>
      <vt:lpstr>Data Researching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Bishnu</dc:creator>
  <cp:lastModifiedBy>Pavan Bishnu</cp:lastModifiedBy>
  <cp:revision>38</cp:revision>
  <dcterms:created xsi:type="dcterms:W3CDTF">2025-08-11T11:11:08Z</dcterms:created>
  <dcterms:modified xsi:type="dcterms:W3CDTF">2025-09-14T10:42:14Z</dcterms:modified>
</cp:coreProperties>
</file>